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Barlow" panose="00000500000000000000" pitchFamily="2" charset="0"/>
      <p:regular r:id="rId9"/>
      <p:bold r:id="rId10"/>
      <p:italic r:id="rId11"/>
      <p:boldItalic r:id="rId12"/>
    </p:embeddedFont>
    <p:embeddedFont>
      <p:font typeface="Barlow Condensed" panose="00000506000000000000" pitchFamily="2" charset="0"/>
      <p:regular r:id="rId13"/>
      <p:bold r:id="rId14"/>
      <p:italic r:id="rId15"/>
      <p:boldItalic r:id="rId16"/>
    </p:embeddedFont>
    <p:embeddedFont>
      <p:font typeface="Barlow Medium" panose="00000600000000000000" pitchFamily="2" charset="0"/>
      <p:regular r:id="rId17"/>
      <p:bold r:id="rId18"/>
      <p:italic r:id="rId19"/>
      <p:boldItalic r:id="rId20"/>
    </p:embeddedFont>
    <p:embeddedFont>
      <p:font typeface="Homemade Apple" panose="020B0604020202020204" charset="0"/>
      <p:regular r:id="rId21"/>
    </p:embeddedFont>
    <p:embeddedFont>
      <p:font typeface="Poppins"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71038F-613B-4E90-9693-1837ED92A1EA}">
  <a:tblStyle styleId="{5271038F-613B-4E90-9693-1837ED92A1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b3c7174d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bb3c7174d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c9bababe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cc9bababe8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2"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2"/>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12"/>
          <p:cNvGrpSpPr/>
          <p:nvPr/>
        </p:nvGrpSpPr>
        <p:grpSpPr>
          <a:xfrm>
            <a:off x="0" y="0"/>
            <a:ext cx="12192000" cy="6858000"/>
            <a:chOff x="0" y="0"/>
            <a:chExt cx="12192000" cy="6858000"/>
          </a:xfrm>
        </p:grpSpPr>
        <p:sp>
          <p:nvSpPr>
            <p:cNvPr id="79" name="Google Shape;79;p1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2">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1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82" name="Google Shape;82;p1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83" name="Google Shape;83;p12">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84" name="Google Shape;84;p12">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85" name="Google Shape;85;p12">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86" name="Google Shape;86;p12">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87" name="Google Shape;87;p1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15"/>
        <p:cNvGrpSpPr/>
        <p:nvPr/>
      </p:nvGrpSpPr>
      <p:grpSpPr>
        <a:xfrm>
          <a:off x="0" y="0"/>
          <a:ext cx="0" cy="0"/>
          <a:chOff x="0" y="0"/>
          <a:chExt cx="0" cy="0"/>
        </a:xfrm>
      </p:grpSpPr>
      <p:sp>
        <p:nvSpPr>
          <p:cNvPr id="16" name="Google Shape;16;p3"/>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Google Shape;17;p3"/>
          <p:cNvPicPr preferRelativeResize="0"/>
          <p:nvPr/>
        </p:nvPicPr>
        <p:blipFill>
          <a:blip r:embed="rId2">
            <a:alphaModFix/>
          </a:blip>
          <a:stretch>
            <a:fillRect/>
          </a:stretch>
        </p:blipFill>
        <p:spPr>
          <a:xfrm>
            <a:off x="8648938" y="142450"/>
            <a:ext cx="1428525" cy="1036149"/>
          </a:xfrm>
          <a:prstGeom prst="rect">
            <a:avLst/>
          </a:prstGeom>
          <a:noFill/>
          <a:ln>
            <a:noFill/>
          </a:ln>
        </p:spPr>
      </p:pic>
      <p:sp>
        <p:nvSpPr>
          <p:cNvPr id="18" name="Google Shape;18;p3"/>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3"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20" name="Google Shape;20;p3"/>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3"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22"/>
        <p:cNvGrpSpPr/>
        <p:nvPr/>
      </p:nvGrpSpPr>
      <p:grpSpPr>
        <a:xfrm>
          <a:off x="0" y="0"/>
          <a:ext cx="0" cy="0"/>
          <a:chOff x="0" y="0"/>
          <a:chExt cx="0" cy="0"/>
        </a:xfrm>
      </p:grpSpPr>
      <p:sp>
        <p:nvSpPr>
          <p:cNvPr id="23" name="Google Shape;23;p4"/>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4"/>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4"/>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4"/>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34" name="Google Shape;34;p5"/>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35" name="Google Shape;35;p5"/>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36" name="Google Shape;36;p5"/>
          <p:cNvPicPr preferRelativeResize="0"/>
          <p:nvPr/>
        </p:nvPicPr>
        <p:blipFill rotWithShape="1">
          <a:blip r:embed="rId2">
            <a:alphaModFix/>
          </a:blip>
          <a:srcRect r="38945" b="57103"/>
          <a:stretch/>
        </p:blipFill>
        <p:spPr>
          <a:xfrm>
            <a:off x="10130346" y="3916218"/>
            <a:ext cx="2061654" cy="2941782"/>
          </a:xfrm>
          <a:prstGeom prst="rect">
            <a:avLst/>
          </a:prstGeom>
          <a:noFill/>
          <a:ln>
            <a:noFill/>
          </a:ln>
        </p:spPr>
      </p:pic>
      <p:sp>
        <p:nvSpPr>
          <p:cNvPr id="37" name="Google Shape;37;p5"/>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38"/>
        <p:cNvGrpSpPr/>
        <p:nvPr/>
      </p:nvGrpSpPr>
      <p:grpSpPr>
        <a:xfrm>
          <a:off x="0" y="0"/>
          <a:ext cx="0" cy="0"/>
          <a:chOff x="0" y="0"/>
          <a:chExt cx="0" cy="0"/>
        </a:xfrm>
      </p:grpSpPr>
      <p:sp>
        <p:nvSpPr>
          <p:cNvPr id="39" name="Google Shape;39;p6"/>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44"/>
        <p:cNvGrpSpPr/>
        <p:nvPr/>
      </p:nvGrpSpPr>
      <p:grpSpPr>
        <a:xfrm>
          <a:off x="0" y="0"/>
          <a:ext cx="0" cy="0"/>
          <a:chOff x="0" y="0"/>
          <a:chExt cx="0" cy="0"/>
        </a:xfrm>
      </p:grpSpPr>
      <p:sp>
        <p:nvSpPr>
          <p:cNvPr id="45" name="Google Shape;45;p7"/>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7"/>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52"/>
        <p:cNvGrpSpPr/>
        <p:nvPr/>
      </p:nvGrpSpPr>
      <p:grpSpPr>
        <a:xfrm>
          <a:off x="0" y="0"/>
          <a:ext cx="0" cy="0"/>
          <a:chOff x="0" y="0"/>
          <a:chExt cx="0" cy="0"/>
        </a:xfrm>
      </p:grpSpPr>
      <p:sp>
        <p:nvSpPr>
          <p:cNvPr id="53" name="Google Shape;53;p8"/>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8"/>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57"/>
        <p:cNvGrpSpPr/>
        <p:nvPr/>
      </p:nvGrpSpPr>
      <p:grpSpPr>
        <a:xfrm>
          <a:off x="0" y="0"/>
          <a:ext cx="0" cy="0"/>
          <a:chOff x="0" y="0"/>
          <a:chExt cx="0" cy="0"/>
        </a:xfrm>
      </p:grpSpPr>
      <p:grpSp>
        <p:nvGrpSpPr>
          <p:cNvPr id="58" name="Google Shape;58;p9"/>
          <p:cNvGrpSpPr/>
          <p:nvPr/>
        </p:nvGrpSpPr>
        <p:grpSpPr>
          <a:xfrm>
            <a:off x="145863" y="1699491"/>
            <a:ext cx="11879752" cy="4915913"/>
            <a:chOff x="145863" y="3419663"/>
            <a:chExt cx="11879752" cy="3195739"/>
          </a:xfrm>
        </p:grpSpPr>
        <p:sp>
          <p:nvSpPr>
            <p:cNvPr id="59" name="Google Shape;59;p9"/>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9"/>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9"/>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9"/>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9"/>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9"/>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68"/>
        <p:cNvGrpSpPr/>
        <p:nvPr/>
      </p:nvGrpSpPr>
      <p:grpSpPr>
        <a:xfrm>
          <a:off x="0" y="0"/>
          <a:ext cx="0" cy="0"/>
          <a:chOff x="0" y="0"/>
          <a:chExt cx="0" cy="0"/>
        </a:xfrm>
      </p:grpSpPr>
      <p:grpSp>
        <p:nvGrpSpPr>
          <p:cNvPr id="69" name="Google Shape;69;p10"/>
          <p:cNvGrpSpPr/>
          <p:nvPr/>
        </p:nvGrpSpPr>
        <p:grpSpPr>
          <a:xfrm rot="10800000" flipH="1">
            <a:off x="165394" y="1747121"/>
            <a:ext cx="11877637" cy="5110878"/>
            <a:chOff x="165394" y="1747121"/>
            <a:chExt cx="11877637" cy="5110878"/>
          </a:xfrm>
        </p:grpSpPr>
        <p:sp>
          <p:nvSpPr>
            <p:cNvPr id="70" name="Google Shape;70;p10"/>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0"/>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0"/>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0"/>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0"/>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 name="Google Shape;75;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gouv.qc.ca/fileadmin/site_web/documents/dpse/evaluation/LesChoixDeNotreEcole_DocSoutien_f.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1383925" y="5228550"/>
            <a:ext cx="8116500" cy="126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700" b="1">
                <a:solidFill>
                  <a:schemeClr val="lt1"/>
                </a:solidFill>
                <a:latin typeface="Barlow"/>
                <a:ea typeface="Barlow"/>
                <a:cs typeface="Barlow"/>
                <a:sym typeface="Barlow"/>
              </a:rPr>
              <a:t>Document d’information sur la nature et les moments des principales évaluations</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700" b="1">
                <a:solidFill>
                  <a:schemeClr val="lt1"/>
                </a:solidFill>
                <a:latin typeface="Barlow"/>
                <a:ea typeface="Barlow"/>
                <a:cs typeface="Barlow"/>
                <a:sym typeface="Barlow"/>
              </a:rPr>
              <a:t>2024-2025</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000" b="1">
                <a:solidFill>
                  <a:schemeClr val="lt1"/>
                </a:solidFill>
                <a:latin typeface="Barlow"/>
                <a:ea typeface="Barlow"/>
                <a:cs typeface="Barlow"/>
                <a:sym typeface="Barlow"/>
              </a:rPr>
              <a:t>1</a:t>
            </a:r>
            <a:r>
              <a:rPr lang="es-ES" sz="2000" b="1" baseline="30000">
                <a:solidFill>
                  <a:schemeClr val="lt1"/>
                </a:solidFill>
                <a:latin typeface="Barlow"/>
                <a:ea typeface="Barlow"/>
                <a:cs typeface="Barlow"/>
                <a:sym typeface="Barlow"/>
              </a:rPr>
              <a:t>re</a:t>
            </a:r>
            <a:r>
              <a:rPr lang="es-ES" sz="2000" b="1">
                <a:solidFill>
                  <a:schemeClr val="lt1"/>
                </a:solidFill>
                <a:latin typeface="Barlow"/>
                <a:ea typeface="Barlow"/>
                <a:cs typeface="Barlow"/>
                <a:sym typeface="Barlow"/>
              </a:rPr>
              <a:t> année du primaire</a:t>
            </a:r>
            <a:endParaRPr sz="2000" b="1">
              <a:solidFill>
                <a:schemeClr val="lt1"/>
              </a:solidFill>
              <a:latin typeface="Barlow"/>
              <a:ea typeface="Barlow"/>
              <a:cs typeface="Barlow"/>
              <a:sym typeface="Barlow"/>
            </a:endParaRPr>
          </a:p>
        </p:txBody>
      </p:sp>
      <p:sp>
        <p:nvSpPr>
          <p:cNvPr id="93" name="Google Shape;93;p13"/>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COMMUNICATIONS OFFICIELLES</a:t>
            </a:r>
            <a:endParaRPr/>
          </a:p>
        </p:txBody>
      </p:sp>
      <p:sp>
        <p:nvSpPr>
          <p:cNvPr id="94" name="Google Shape;94;p13"/>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DATES À RETENIR</a:t>
            </a:r>
            <a:endParaRPr sz="1800">
              <a:solidFill>
                <a:schemeClr val="lt1"/>
              </a:solidFill>
              <a:latin typeface="Barlow"/>
              <a:ea typeface="Barlow"/>
              <a:cs typeface="Barlow"/>
              <a:sym typeface="Barlow"/>
            </a:endParaRPr>
          </a:p>
          <a:p>
            <a:pPr marL="0" marR="0" lvl="0" indent="0" algn="l" rtl="0">
              <a:spcBef>
                <a:spcPts val="0"/>
              </a:spcBef>
              <a:spcAft>
                <a:spcPts val="0"/>
              </a:spcAft>
              <a:buNone/>
            </a:pPr>
            <a:endParaRPr sz="1800">
              <a:solidFill>
                <a:schemeClr val="lt1"/>
              </a:solidFill>
              <a:latin typeface="Barlow"/>
              <a:ea typeface="Barlow"/>
              <a:cs typeface="Barlow"/>
              <a:sym typeface="Barlow"/>
            </a:endParaRPr>
          </a:p>
        </p:txBody>
      </p:sp>
      <p:sp>
        <p:nvSpPr>
          <p:cNvPr id="95" name="Google Shape;95;p13"/>
          <p:cNvSpPr txBox="1"/>
          <p:nvPr/>
        </p:nvSpPr>
        <p:spPr>
          <a:xfrm>
            <a:off x="6866938" y="255775"/>
            <a:ext cx="19770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rgbClr val="FFFFFF"/>
                </a:solidFill>
                <a:latin typeface="Barlow"/>
                <a:ea typeface="Barlow"/>
                <a:cs typeface="Barlow"/>
                <a:sym typeface="Barlow"/>
              </a:rPr>
              <a:t>COMPÉTENCES ÉVALUÉES</a:t>
            </a:r>
            <a:endParaRPr sz="1800">
              <a:solidFill>
                <a:srgbClr val="FFFFFF"/>
              </a:solidFill>
              <a:latin typeface="Barlow"/>
              <a:ea typeface="Barlow"/>
              <a:cs typeface="Barlow"/>
              <a:sym typeface="Barlow"/>
            </a:endParaRPr>
          </a:p>
        </p:txBody>
      </p:sp>
      <p:sp>
        <p:nvSpPr>
          <p:cNvPr id="96" name="Google Shape;96;p13"/>
          <p:cNvSpPr txBox="1"/>
          <p:nvPr/>
        </p:nvSpPr>
        <p:spPr>
          <a:xfrm>
            <a:off x="9743875" y="255800"/>
            <a:ext cx="16695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NATURE DES ÉVALUATIONS</a:t>
            </a:r>
            <a:endParaRPr/>
          </a:p>
        </p:txBody>
      </p:sp>
      <p:pic>
        <p:nvPicPr>
          <p:cNvPr id="97" name="Google Shape;97;p13"/>
          <p:cNvPicPr preferRelativeResize="0"/>
          <p:nvPr/>
        </p:nvPicPr>
        <p:blipFill>
          <a:blip r:embed="rId3">
            <a:alphaModFix/>
          </a:blip>
          <a:stretch>
            <a:fillRect/>
          </a:stretch>
        </p:blipFill>
        <p:spPr>
          <a:xfrm>
            <a:off x="9500300" y="5984683"/>
            <a:ext cx="2057400" cy="742950"/>
          </a:xfrm>
          <a:prstGeom prst="rect">
            <a:avLst/>
          </a:prstGeom>
          <a:noFill/>
          <a:ln>
            <a:noFill/>
          </a:ln>
        </p:spPr>
      </p:pic>
      <p:grpSp>
        <p:nvGrpSpPr>
          <p:cNvPr id="98" name="Google Shape;98;p13"/>
          <p:cNvGrpSpPr/>
          <p:nvPr/>
        </p:nvGrpSpPr>
        <p:grpSpPr>
          <a:xfrm>
            <a:off x="3713827" y="192845"/>
            <a:ext cx="694810" cy="811823"/>
            <a:chOff x="6907250" y="4018375"/>
            <a:chExt cx="226625" cy="265875"/>
          </a:xfrm>
        </p:grpSpPr>
        <p:sp>
          <p:nvSpPr>
            <p:cNvPr id="99" name="Google Shape;99;p13"/>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3"/>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3"/>
          <p:cNvGrpSpPr/>
          <p:nvPr/>
        </p:nvGrpSpPr>
        <p:grpSpPr>
          <a:xfrm>
            <a:off x="555454" y="250077"/>
            <a:ext cx="700039" cy="697383"/>
            <a:chOff x="5684575" y="4038000"/>
            <a:chExt cx="252950" cy="252950"/>
          </a:xfrm>
        </p:grpSpPr>
        <p:sp>
          <p:nvSpPr>
            <p:cNvPr id="105" name="Google Shape;105;p13"/>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4" descr="Imagen que contiene pared, niño, interior, cepillo de dientes&#10;&#10;Descripción generada automáticamente"/>
          <p:cNvPicPr preferRelativeResize="0"/>
          <p:nvPr/>
        </p:nvPicPr>
        <p:blipFill rotWithShape="1">
          <a:blip r:embed="rId3">
            <a:alphaModFix/>
          </a:blip>
          <a:srcRect/>
          <a:stretch/>
        </p:blipFill>
        <p:spPr>
          <a:xfrm>
            <a:off x="6143280" y="1516618"/>
            <a:ext cx="2868574" cy="1912382"/>
          </a:xfrm>
          <a:prstGeom prst="rect">
            <a:avLst/>
          </a:prstGeom>
          <a:noFill/>
          <a:ln>
            <a:noFill/>
          </a:ln>
        </p:spPr>
      </p:pic>
      <p:pic>
        <p:nvPicPr>
          <p:cNvPr id="116" name="Google Shape;116;p14" descr="Imagen que contiene persona, suelo, pose, sujetando&#10;&#10;Descripción generada automáticamente"/>
          <p:cNvPicPr preferRelativeResize="0"/>
          <p:nvPr/>
        </p:nvPicPr>
        <p:blipFill rotWithShape="1">
          <a:blip r:embed="rId4">
            <a:alphaModFix/>
          </a:blip>
          <a:srcRect/>
          <a:stretch/>
        </p:blipFill>
        <p:spPr>
          <a:xfrm>
            <a:off x="146921" y="1516618"/>
            <a:ext cx="2868573" cy="1912382"/>
          </a:xfrm>
          <a:prstGeom prst="rect">
            <a:avLst/>
          </a:prstGeom>
          <a:noFill/>
          <a:ln>
            <a:noFill/>
          </a:ln>
        </p:spPr>
      </p:pic>
      <p:pic>
        <p:nvPicPr>
          <p:cNvPr id="117" name="Google Shape;117;p14" descr="Imagen que contiene persona, hierba, exterior, niño&#10;&#10;Descripción generada automáticamente"/>
          <p:cNvPicPr preferRelativeResize="0"/>
          <p:nvPr/>
        </p:nvPicPr>
        <p:blipFill rotWithShape="1">
          <a:blip r:embed="rId5">
            <a:alphaModFix/>
          </a:blip>
          <a:srcRect/>
          <a:stretch/>
        </p:blipFill>
        <p:spPr>
          <a:xfrm>
            <a:off x="9154800" y="1516624"/>
            <a:ext cx="2868575" cy="1912383"/>
          </a:xfrm>
          <a:prstGeom prst="rect">
            <a:avLst/>
          </a:prstGeom>
          <a:noFill/>
          <a:ln>
            <a:noFill/>
          </a:ln>
        </p:spPr>
      </p:pic>
      <p:pic>
        <p:nvPicPr>
          <p:cNvPr id="118" name="Google Shape;118;p14" descr="Imagen que contiene niño, persona, pequeño, joven&#10;&#10;Descripción generada automáticamente"/>
          <p:cNvPicPr preferRelativeResize="0"/>
          <p:nvPr/>
        </p:nvPicPr>
        <p:blipFill rotWithShape="1">
          <a:blip r:embed="rId6">
            <a:alphaModFix/>
          </a:blip>
          <a:srcRect/>
          <a:stretch/>
        </p:blipFill>
        <p:spPr>
          <a:xfrm>
            <a:off x="3140339" y="1516618"/>
            <a:ext cx="2868573" cy="1912382"/>
          </a:xfrm>
          <a:prstGeom prst="rect">
            <a:avLst/>
          </a:prstGeom>
          <a:noFill/>
          <a:ln>
            <a:noFill/>
          </a:ln>
        </p:spPr>
      </p:pic>
      <p:sp>
        <p:nvSpPr>
          <p:cNvPr id="119" name="Google Shape;119;p14"/>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  Remise des communications officielles</a:t>
            </a:r>
            <a:endParaRPr/>
          </a:p>
        </p:txBody>
      </p:sp>
      <p:sp>
        <p:nvSpPr>
          <p:cNvPr id="120" name="Google Shape;120;p14"/>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sz="1300">
              <a:solidFill>
                <a:srgbClr val="3F3F3F"/>
              </a:solidFill>
              <a:latin typeface="Barlow"/>
              <a:ea typeface="Barlow"/>
              <a:cs typeface="Barlow"/>
              <a:sym typeface="Barlow"/>
            </a:endParaRPr>
          </a:p>
        </p:txBody>
      </p:sp>
      <p:cxnSp>
        <p:nvCxnSpPr>
          <p:cNvPr id="121" name="Google Shape;121;p14"/>
          <p:cNvCxnSpPr/>
          <p:nvPr/>
        </p:nvCxnSpPr>
        <p:spPr>
          <a:xfrm rot="10800000" flipH="1">
            <a:off x="582479" y="1352670"/>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122" name="Google Shape;122;p14"/>
          <p:cNvSpPr txBox="1"/>
          <p:nvPr/>
        </p:nvSpPr>
        <p:spPr>
          <a:xfrm>
            <a:off x="144800"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re</a:t>
            </a:r>
            <a:r>
              <a:rPr lang="es-ES" sz="1800">
                <a:solidFill>
                  <a:schemeClr val="lt1"/>
                </a:solidFill>
                <a:latin typeface="Barlow"/>
                <a:ea typeface="Barlow"/>
                <a:cs typeface="Barlow"/>
                <a:sym typeface="Barlow"/>
              </a:rPr>
              <a:t> communication</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3" name="Google Shape;123;p14"/>
          <p:cNvSpPr txBox="1"/>
          <p:nvPr/>
        </p:nvSpPr>
        <p:spPr>
          <a:xfrm>
            <a:off x="3150263"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er</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4" name="Google Shape;124;p14"/>
          <p:cNvSpPr txBox="1"/>
          <p:nvPr/>
        </p:nvSpPr>
        <p:spPr>
          <a:xfrm>
            <a:off x="6155750" y="3429150"/>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2</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p:txBody>
      </p:sp>
      <p:sp>
        <p:nvSpPr>
          <p:cNvPr id="125" name="Google Shape;125;p14"/>
          <p:cNvSpPr txBox="1"/>
          <p:nvPr/>
        </p:nvSpPr>
        <p:spPr>
          <a:xfrm>
            <a:off x="9176000" y="3429150"/>
            <a:ext cx="2828400" cy="4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3</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60%</a:t>
            </a:r>
            <a:endParaRPr sz="1800">
              <a:solidFill>
                <a:schemeClr val="lt1"/>
              </a:solidFill>
              <a:latin typeface="Barlow"/>
              <a:ea typeface="Barlow"/>
              <a:cs typeface="Barlow"/>
              <a:sym typeface="Barlow"/>
            </a:endParaRPr>
          </a:p>
        </p:txBody>
      </p:sp>
      <p:sp>
        <p:nvSpPr>
          <p:cNvPr id="126" name="Google Shape;126;p14"/>
          <p:cNvSpPr txBox="1"/>
          <p:nvPr/>
        </p:nvSpPr>
        <p:spPr>
          <a:xfrm>
            <a:off x="172375" y="4027025"/>
            <a:ext cx="2828400" cy="262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Appréciation rendue disponible aux parents sur Mozaïk portail </a:t>
            </a:r>
            <a:r>
              <a:rPr lang="es-ES" sz="1300" b="1">
                <a:solidFill>
                  <a:srgbClr val="3F3F3F"/>
                </a:solidFill>
                <a:latin typeface="Barlow"/>
                <a:ea typeface="Barlow"/>
                <a:cs typeface="Barlow"/>
                <a:sym typeface="Barlow"/>
              </a:rPr>
              <a:t>au plus tard le 15 octobre.</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800">
              <a:solidFill>
                <a:srgbClr val="3F3F3F"/>
              </a:solidFill>
              <a:latin typeface="Barlow"/>
              <a:ea typeface="Barlow"/>
              <a:cs typeface="Barlow"/>
              <a:sym typeface="Barlow"/>
            </a:endParaRPr>
          </a:p>
          <a:p>
            <a:pPr marL="0" marR="0" lvl="0" indent="0" algn="l" rtl="0">
              <a:spcBef>
                <a:spcPts val="0"/>
              </a:spcBef>
              <a:spcAft>
                <a:spcPts val="0"/>
              </a:spcAft>
              <a:buNone/>
            </a:pPr>
            <a:r>
              <a:rPr lang="es-ES" sz="1300">
                <a:solidFill>
                  <a:srgbClr val="3F3F3F"/>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sz="1700">
              <a:solidFill>
                <a:srgbClr val="3F3F3F"/>
              </a:solidFill>
              <a:latin typeface="Barlow"/>
              <a:ea typeface="Barlow"/>
              <a:cs typeface="Barlow"/>
              <a:sym typeface="Barlow"/>
            </a:endParaRPr>
          </a:p>
        </p:txBody>
      </p:sp>
      <p:sp>
        <p:nvSpPr>
          <p:cNvPr id="127" name="Google Shape;127;p14"/>
          <p:cNvSpPr txBox="1"/>
          <p:nvPr/>
        </p:nvSpPr>
        <p:spPr>
          <a:xfrm>
            <a:off x="3204082" y="4181486"/>
            <a:ext cx="27300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Bulletin rendu disponible aux parents sur Mozaïk portail a</a:t>
            </a:r>
            <a:r>
              <a:rPr lang="es-ES" sz="1300" b="1">
                <a:solidFill>
                  <a:srgbClr val="3F3F3F"/>
                </a:solidFill>
                <a:latin typeface="Barlow"/>
                <a:ea typeface="Barlow"/>
                <a:cs typeface="Barlow"/>
                <a:sym typeface="Barlow"/>
              </a:rPr>
              <a:t>u plus tard le 20 novembre.</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1300">
              <a:solidFill>
                <a:srgbClr val="3F3F3F"/>
              </a:solidFill>
              <a:latin typeface="Barlow"/>
              <a:ea typeface="Barlow"/>
              <a:cs typeface="Barlow"/>
              <a:sym typeface="Barlow"/>
            </a:endParaRPr>
          </a:p>
          <a:p>
            <a:pPr marL="0" marR="0" lvl="0" indent="0" algn="l" rtl="0">
              <a:spcBef>
                <a:spcPts val="0"/>
              </a:spcBef>
              <a:spcAft>
                <a:spcPts val="0"/>
              </a:spcAft>
              <a:buNone/>
            </a:pPr>
            <a:r>
              <a:rPr lang="es-ES" sz="1300">
                <a:solidFill>
                  <a:srgbClr val="3F3F3F"/>
                </a:solidFill>
                <a:latin typeface="Barlow"/>
                <a:ea typeface="Barlow"/>
                <a:cs typeface="Barlow"/>
                <a:sym typeface="Barlow"/>
              </a:rPr>
              <a:t>Rencontre individuelle des parents de chaque élève.</a:t>
            </a:r>
            <a:endParaRPr sz="1100">
              <a:solidFill>
                <a:srgbClr val="3F3F3F"/>
              </a:solidFill>
            </a:endParaRPr>
          </a:p>
        </p:txBody>
      </p:sp>
      <p:sp>
        <p:nvSpPr>
          <p:cNvPr id="128" name="Google Shape;128;p14"/>
          <p:cNvSpPr txBox="1"/>
          <p:nvPr/>
        </p:nvSpPr>
        <p:spPr>
          <a:xfrm>
            <a:off x="6220800" y="4161199"/>
            <a:ext cx="2730000" cy="191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Bulletin rendu disponible aux parents sur Mozaïk portail </a:t>
            </a:r>
            <a:r>
              <a:rPr lang="es-ES" sz="1300" b="1">
                <a:solidFill>
                  <a:srgbClr val="3F3F3F"/>
                </a:solidFill>
                <a:latin typeface="Barlow"/>
                <a:ea typeface="Barlow"/>
                <a:cs typeface="Barlow"/>
                <a:sym typeface="Barlow"/>
              </a:rPr>
              <a:t>au plus tard le 15 mars.</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1300">
              <a:solidFill>
                <a:srgbClr val="3F3F3F"/>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1300">
                <a:solidFill>
                  <a:srgbClr val="3F3F3F"/>
                </a:solidFill>
                <a:latin typeface="Barlow"/>
                <a:ea typeface="Barlow"/>
                <a:cs typeface="Barlow"/>
                <a:sym typeface="Barlow"/>
              </a:rPr>
              <a:t>Rencontre des parents sur invitation.</a:t>
            </a:r>
            <a:endParaRPr sz="1100">
              <a:solidFill>
                <a:srgbClr val="3F3F3F"/>
              </a:solidFill>
            </a:endParaRPr>
          </a:p>
          <a:p>
            <a:pPr marL="0" marR="0" lvl="0" indent="0" algn="l" rtl="0">
              <a:spcBef>
                <a:spcPts val="0"/>
              </a:spcBef>
              <a:spcAft>
                <a:spcPts val="0"/>
              </a:spcAft>
              <a:buNone/>
            </a:pPr>
            <a:endParaRPr sz="1300">
              <a:solidFill>
                <a:srgbClr val="3F3F3F"/>
              </a:solidFill>
              <a:latin typeface="Barlow"/>
              <a:ea typeface="Barlow"/>
              <a:cs typeface="Barlow"/>
              <a:sym typeface="Barlow"/>
            </a:endParaRPr>
          </a:p>
        </p:txBody>
      </p:sp>
      <p:sp>
        <p:nvSpPr>
          <p:cNvPr id="129" name="Google Shape;129;p14"/>
          <p:cNvSpPr txBox="1"/>
          <p:nvPr/>
        </p:nvSpPr>
        <p:spPr>
          <a:xfrm>
            <a:off x="9237525" y="4161050"/>
            <a:ext cx="2730000" cy="191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a:solidFill>
                  <a:srgbClr val="3F3F3F"/>
                </a:solidFill>
                <a:latin typeface="Barlow"/>
                <a:ea typeface="Barlow"/>
                <a:cs typeface="Barlow"/>
                <a:sym typeface="Barlow"/>
              </a:rPr>
              <a:t>B</a:t>
            </a:r>
            <a:r>
              <a:rPr lang="es-ES" sz="1300">
                <a:solidFill>
                  <a:srgbClr val="3F3F3F"/>
                </a:solidFill>
                <a:latin typeface="Barlow"/>
                <a:ea typeface="Barlow"/>
                <a:cs typeface="Barlow"/>
                <a:sym typeface="Barlow"/>
              </a:rPr>
              <a:t>ulletin rendu disponible aux parents sur Mozaïk portail </a:t>
            </a:r>
            <a:r>
              <a:rPr lang="es-ES" sz="1300" b="1">
                <a:solidFill>
                  <a:srgbClr val="3F3F3F"/>
                </a:solidFill>
                <a:latin typeface="Barlow"/>
                <a:ea typeface="Barlow"/>
                <a:cs typeface="Barlow"/>
                <a:sym typeface="Barlow"/>
              </a:rPr>
              <a:t>au plus tard le 10 juillet.</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1300">
              <a:solidFill>
                <a:srgbClr val="3F3F3F"/>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1300">
                <a:solidFill>
                  <a:srgbClr val="3F3F3F"/>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sz="1100">
              <a:solidFill>
                <a:srgbClr val="3F3F3F"/>
              </a:solidFill>
            </a:endParaRPr>
          </a:p>
          <a:p>
            <a:pPr marL="0" marR="0" lvl="0" indent="0" algn="l" rtl="0">
              <a:spcBef>
                <a:spcPts val="0"/>
              </a:spcBef>
              <a:spcAft>
                <a:spcPts val="0"/>
              </a:spcAft>
              <a:buNone/>
            </a:pPr>
            <a:r>
              <a:rPr lang="es-ES" sz="1300">
                <a:solidFill>
                  <a:srgbClr val="3F3F3F"/>
                </a:solidFill>
                <a:latin typeface="Barlow"/>
                <a:ea typeface="Barlow"/>
                <a:cs typeface="Barlow"/>
                <a:sym typeface="Barlow"/>
              </a:rPr>
              <a:t> </a:t>
            </a:r>
            <a:endParaRPr sz="1100">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p:nvPr/>
        </p:nvSpPr>
        <p:spPr>
          <a:xfrm>
            <a:off x="326575" y="242600"/>
            <a:ext cx="11770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2200">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sz="1800"/>
          </a:p>
        </p:txBody>
      </p:sp>
      <p:sp>
        <p:nvSpPr>
          <p:cNvPr id="135" name="Google Shape;135;p15"/>
          <p:cNvSpPr txBox="1"/>
          <p:nvPr/>
        </p:nvSpPr>
        <p:spPr>
          <a:xfrm>
            <a:off x="326575" y="982225"/>
            <a:ext cx="9760500" cy="2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latin typeface="Barlow"/>
                <a:ea typeface="Barlow"/>
                <a:cs typeface="Barlow"/>
                <a:sym typeface="Barlow"/>
              </a:rPr>
              <a:t> Deux des compétences suivantes feront l’objet de commentaires écrits dans les bulletins de la 1</a:t>
            </a:r>
            <a:r>
              <a:rPr lang="es-ES" sz="1300" baseline="30000">
                <a:latin typeface="Barlow"/>
                <a:ea typeface="Barlow"/>
                <a:cs typeface="Barlow"/>
                <a:sym typeface="Barlow"/>
              </a:rPr>
              <a:t>re</a:t>
            </a:r>
            <a:r>
              <a:rPr lang="es-ES" sz="1300">
                <a:latin typeface="Barlow"/>
                <a:ea typeface="Barlow"/>
                <a:cs typeface="Barlow"/>
                <a:sym typeface="Barlow"/>
              </a:rPr>
              <a:t> et de la 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p:txBody>
      </p:sp>
      <p:cxnSp>
        <p:nvCxnSpPr>
          <p:cNvPr id="136" name="Google Shape;136;p15"/>
          <p:cNvCxnSpPr/>
          <p:nvPr/>
        </p:nvCxnSpPr>
        <p:spPr>
          <a:xfrm>
            <a:off x="450293" y="1362270"/>
            <a:ext cx="1229100" cy="0"/>
          </a:xfrm>
          <a:prstGeom prst="straightConnector1">
            <a:avLst/>
          </a:prstGeom>
          <a:noFill/>
          <a:ln w="19050" cap="flat" cmpd="sng">
            <a:solidFill>
              <a:srgbClr val="E78A61"/>
            </a:solidFill>
            <a:prstDash val="solid"/>
            <a:miter lim="800000"/>
            <a:headEnd type="none" w="sm" len="sm"/>
            <a:tailEnd type="none" w="sm" len="sm"/>
          </a:ln>
        </p:spPr>
      </p:cxnSp>
      <p:sp>
        <p:nvSpPr>
          <p:cNvPr id="137" name="Google Shape;137;p15"/>
          <p:cNvSpPr txBox="1"/>
          <p:nvPr/>
        </p:nvSpPr>
        <p:spPr>
          <a:xfrm>
            <a:off x="391885" y="1853241"/>
            <a:ext cx="520648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graphicFrame>
        <p:nvGraphicFramePr>
          <p:cNvPr id="138" name="Google Shape;138;p15"/>
          <p:cNvGraphicFramePr/>
          <p:nvPr>
            <p:extLst>
              <p:ext uri="{D42A27DB-BD31-4B8C-83A1-F6EECF244321}">
                <p14:modId xmlns:p14="http://schemas.microsoft.com/office/powerpoint/2010/main" val="802719190"/>
              </p:ext>
            </p:extLst>
          </p:nvPr>
        </p:nvGraphicFramePr>
        <p:xfrm>
          <a:off x="919825" y="1685575"/>
          <a:ext cx="10287000" cy="1981050"/>
        </p:xfrm>
        <a:graphic>
          <a:graphicData uri="http://schemas.openxmlformats.org/drawingml/2006/table">
            <a:tbl>
              <a:tblPr>
                <a:noFill/>
                <a:tableStyleId>{5271038F-613B-4E90-9693-1837ED92A1EA}</a:tableStyleId>
              </a:tblPr>
              <a:tblGrid>
                <a:gridCol w="542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s-ES" b="1">
                          <a:latin typeface="Barlow"/>
                          <a:ea typeface="Barlow"/>
                          <a:cs typeface="Barlow"/>
                          <a:sym typeface="Barlow"/>
                        </a:rPr>
                        <a:t>Compétences à la section 3 du bulletin</a:t>
                      </a:r>
                      <a:endParaRPr b="1">
                        <a:latin typeface="Barlow"/>
                        <a:ea typeface="Barlow"/>
                        <a:cs typeface="Barlow"/>
                        <a:sym typeface="Barlow"/>
                      </a:endParaRPr>
                    </a:p>
                  </a:txBody>
                  <a:tcPr marL="91425" marR="91425" marT="91425" marB="91425">
                    <a:solidFill>
                      <a:srgbClr val="B2CB71"/>
                    </a:solidFill>
                  </a:tcPr>
                </a:tc>
                <a:tc>
                  <a:txBody>
                    <a:bodyPr/>
                    <a:lstStyle/>
                    <a:p>
                      <a:pPr marL="0" lvl="0" indent="0" algn="ctr" rtl="0">
                        <a:spcBef>
                          <a:spcPts val="0"/>
                        </a:spcBef>
                        <a:spcAft>
                          <a:spcPts val="0"/>
                        </a:spcAft>
                        <a:buNone/>
                      </a:pPr>
                      <a:r>
                        <a:rPr lang="es-ES">
                          <a:latin typeface="Barlow Medium"/>
                          <a:ea typeface="Barlow Medium"/>
                          <a:cs typeface="Barlow Medium"/>
                          <a:sym typeface="Barlow Medium"/>
                        </a:rPr>
                        <a:t>1</a:t>
                      </a:r>
                      <a:r>
                        <a:rPr lang="es-ES" baseline="30000">
                          <a:latin typeface="Barlow Medium"/>
                          <a:ea typeface="Barlow Medium"/>
                          <a:cs typeface="Barlow Medium"/>
                          <a:sym typeface="Barlow Medium"/>
                        </a:rPr>
                        <a:t>re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2</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3</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Organiser son travail</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dirty="0">
                          <a:solidFill>
                            <a:schemeClr val="dk1"/>
                          </a:solidFill>
                        </a:rPr>
                        <a:t>✓</a:t>
                      </a:r>
                      <a:endParaRPr dirty="0"/>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Travailler en équipe</a:t>
                      </a:r>
                      <a:endParaRPr>
                        <a:latin typeface="Barlow Medium"/>
                        <a:ea typeface="Barlow Medium"/>
                        <a:cs typeface="Barlow Medium"/>
                        <a:sym typeface="Barlow Medium"/>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solidFill>
                      <a:srgbClr val="B2CB71"/>
                    </a:solidFill>
                  </a:tcPr>
                </a:tc>
                <a:tc>
                  <a:txBody>
                    <a:bodyPr/>
                    <a:lstStyle/>
                    <a:p>
                      <a:pPr marL="0" lvl="0" indent="0" algn="ctr" rtl="0">
                        <a:spcBef>
                          <a:spcPts val="0"/>
                        </a:spcBef>
                        <a:spcAft>
                          <a:spcPts val="0"/>
                        </a:spcAft>
                        <a:buNone/>
                      </a:pPr>
                      <a:endParaRPr dirty="0"/>
                    </a:p>
                  </a:txBody>
                  <a:tcPr marL="91425" marR="91425" marT="91425" marB="91425">
                    <a:solidFill>
                      <a:srgbClr val="B2CB71"/>
                    </a:solidFill>
                  </a:tcPr>
                </a:tc>
                <a:tc>
                  <a:txBody>
                    <a:bodyPr/>
                    <a:lstStyle/>
                    <a:p>
                      <a:pPr marL="0" lvl="0" indent="0" algn="l" rtl="0">
                        <a:spcBef>
                          <a:spcPts val="0"/>
                        </a:spcBef>
                        <a:spcAft>
                          <a:spcPts val="0"/>
                        </a:spcAft>
                        <a:buNone/>
                      </a:pPr>
                      <a:endParaRPr dirty="0"/>
                    </a:p>
                  </a:txBody>
                  <a:tcPr marL="91425" marR="91425" marT="91425" marB="91425">
                    <a:solidFill>
                      <a:srgbClr val="B2CB71"/>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Savoir communiquer</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Exercer son jugement critique</a:t>
                      </a:r>
                      <a:endParaRPr>
                        <a:latin typeface="Barlow Medium"/>
                        <a:ea typeface="Barlow Medium"/>
                        <a:cs typeface="Barlow Medium"/>
                        <a:sym typeface="Barlow Medium"/>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solidFill>
                      <a:srgbClr val="B2CB71"/>
                    </a:solidFill>
                  </a:tcPr>
                </a:tc>
                <a:tc>
                  <a:txBody>
                    <a:bodyPr/>
                    <a:lstStyle/>
                    <a:p>
                      <a:pPr marL="0" lvl="0" indent="0" algn="l" rtl="0">
                        <a:spcBef>
                          <a:spcPts val="0"/>
                        </a:spcBef>
                        <a:spcAft>
                          <a:spcPts val="0"/>
                        </a:spcAft>
                        <a:buNone/>
                      </a:pPr>
                      <a:endParaRPr dirty="0"/>
                    </a:p>
                  </a:txBody>
                  <a:tcPr marL="91425" marR="91425" marT="91425" marB="91425">
                    <a:solidFill>
                      <a:srgbClr val="B2CB71"/>
                    </a:solidFill>
                  </a:tcPr>
                </a:tc>
                <a:tc>
                  <a:txBody>
                    <a:bodyPr/>
                    <a:lstStyle/>
                    <a:p>
                      <a:pPr marL="0" lvl="0" indent="0" algn="l" rtl="0">
                        <a:spcBef>
                          <a:spcPts val="0"/>
                        </a:spcBef>
                        <a:spcAft>
                          <a:spcPts val="0"/>
                        </a:spcAft>
                        <a:buNone/>
                      </a:pPr>
                      <a:endParaRPr dirty="0"/>
                    </a:p>
                  </a:txBody>
                  <a:tcPr marL="91425" marR="91425" marT="91425" marB="91425">
                    <a:solidFill>
                      <a:srgbClr val="B2CB71"/>
                    </a:solidFill>
                  </a:tcPr>
                </a:tc>
                <a:extLst>
                  <a:ext uri="{0D108BD9-81ED-4DB2-BD59-A6C34878D82A}">
                    <a16:rowId xmlns:a16="http://schemas.microsoft.com/office/drawing/2014/main" val="10004"/>
                  </a:ext>
                </a:extLst>
              </a:tr>
            </a:tbl>
          </a:graphicData>
        </a:graphic>
      </p:graphicFrame>
      <p:sp>
        <p:nvSpPr>
          <p:cNvPr id="139" name="Google Shape;139;p15"/>
          <p:cNvSpPr txBox="1"/>
          <p:nvPr/>
        </p:nvSpPr>
        <p:spPr>
          <a:xfrm>
            <a:off x="8448475" y="5031650"/>
            <a:ext cx="3572100" cy="17085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900">
                <a:solidFill>
                  <a:schemeClr val="dk1"/>
                </a:solidFill>
                <a:latin typeface="Barlow"/>
                <a:ea typeface="Barlow"/>
                <a:cs typeface="Barlow"/>
                <a:sym typeface="Barlow"/>
              </a:rPr>
              <a:t>Précisions : Ces commentaires, qui sont transmis aux </a:t>
            </a:r>
            <a:r>
              <a:rPr lang="es-ES" sz="900" b="1">
                <a:solidFill>
                  <a:schemeClr val="dk1"/>
                </a:solidFill>
                <a:latin typeface="Barlow"/>
                <a:ea typeface="Barlow"/>
                <a:cs typeface="Barlow"/>
                <a:sym typeface="Barlow"/>
              </a:rPr>
              <a:t>étapes 1 et 3</a:t>
            </a:r>
            <a:r>
              <a:rPr lang="es-ES" sz="900">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lang="es-ES" sz="900" u="sng">
                <a:solidFill>
                  <a:schemeClr val="hlink"/>
                </a:solidFill>
                <a:latin typeface="Barlow"/>
                <a:ea typeface="Barlow"/>
                <a:cs typeface="Barlow"/>
                <a:sym typeface="Barlow"/>
                <a:hlinkClick r:id="rId3"/>
              </a:rPr>
              <a:t>http://www.education.gouv.qc.ca/fileadmin/site_web/documents/dpse/evaluation/LesChoixDeNotreEcole_DocSoutien_f.pdf</a:t>
            </a:r>
            <a:r>
              <a:rPr lang="es-ES" sz="900">
                <a:solidFill>
                  <a:schemeClr val="dk1"/>
                </a:solidFill>
                <a:latin typeface="Barlow"/>
                <a:ea typeface="Barlow"/>
                <a:cs typeface="Barlow"/>
                <a:sym typeface="Barlow"/>
              </a:rPr>
              <a:t>)</a:t>
            </a: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900">
                <a:solidFill>
                  <a:schemeClr val="dk1"/>
                </a:solidFill>
                <a:latin typeface="Barlow"/>
                <a:ea typeface="Barlow"/>
                <a:cs typeface="Barlow"/>
                <a:sym typeface="Barlow"/>
              </a:rPr>
              <a:t>Cette information s’adresse aux enseignants et doit être retirée de la version remise aux parents.</a:t>
            </a:r>
            <a:endParaRPr sz="900">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336656" y="7115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000">
                <a:solidFill>
                  <a:srgbClr val="3F3F3F"/>
                </a:solidFill>
                <a:latin typeface="Barlow"/>
                <a:ea typeface="Barlow"/>
                <a:cs typeface="Barlow"/>
                <a:sym typeface="Barlow"/>
              </a:rPr>
              <a:t>Les compétences évaluées</a:t>
            </a:r>
            <a:endParaRPr sz="1200"/>
          </a:p>
        </p:txBody>
      </p:sp>
      <p:sp>
        <p:nvSpPr>
          <p:cNvPr id="145" name="Google Shape;145;p16"/>
          <p:cNvSpPr txBox="1"/>
          <p:nvPr/>
        </p:nvSpPr>
        <p:spPr>
          <a:xfrm>
            <a:off x="5457036" y="232347"/>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1</a:t>
            </a:r>
            <a:r>
              <a:rPr lang="es-ES" sz="1800" b="1" baseline="30000">
                <a:solidFill>
                  <a:srgbClr val="3F3F3F"/>
                </a:solidFill>
                <a:latin typeface="Barlow"/>
                <a:ea typeface="Barlow"/>
                <a:cs typeface="Barlow"/>
                <a:sym typeface="Barlow"/>
              </a:rPr>
              <a:t>re</a:t>
            </a:r>
            <a:r>
              <a:rPr lang="es-ES" sz="1800" b="1">
                <a:solidFill>
                  <a:srgbClr val="3F3F3F"/>
                </a:solidFill>
                <a:latin typeface="Barlow"/>
                <a:ea typeface="Barlow"/>
                <a:cs typeface="Barlow"/>
                <a:sym typeface="Barlow"/>
              </a:rPr>
              <a:t> année</a:t>
            </a:r>
            <a:endParaRPr b="1"/>
          </a:p>
        </p:txBody>
      </p:sp>
      <p:cxnSp>
        <p:nvCxnSpPr>
          <p:cNvPr id="146" name="Google Shape;146;p16"/>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47" name="Google Shape;147;p16"/>
          <p:cNvGraphicFramePr/>
          <p:nvPr>
            <p:extLst>
              <p:ext uri="{D42A27DB-BD31-4B8C-83A1-F6EECF244321}">
                <p14:modId xmlns:p14="http://schemas.microsoft.com/office/powerpoint/2010/main" val="2710236024"/>
              </p:ext>
            </p:extLst>
          </p:nvPr>
        </p:nvGraphicFramePr>
        <p:xfrm>
          <a:off x="391875" y="1272975"/>
          <a:ext cx="11290575" cy="5289770"/>
        </p:xfrm>
        <a:graphic>
          <a:graphicData uri="http://schemas.openxmlformats.org/drawingml/2006/table">
            <a:tbl>
              <a:tblPr>
                <a:noFill/>
                <a:tableStyleId>{5271038F-613B-4E90-9693-1837ED92A1EA}</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4525">
                  <a:extLst>
                    <a:ext uri="{9D8B030D-6E8A-4147-A177-3AD203B41FA5}">
                      <a16:colId xmlns:a16="http://schemas.microsoft.com/office/drawing/2014/main" val="20005"/>
                    </a:ext>
                  </a:extLst>
                </a:gridCol>
              </a:tblGrid>
              <a:tr h="1381425">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dirty="0" err="1">
                          <a:latin typeface="Barlow"/>
                          <a:ea typeface="Barlow"/>
                          <a:cs typeface="Barlow"/>
                          <a:sym typeface="Barlow"/>
                        </a:rPr>
                        <a:t>Nature</a:t>
                      </a:r>
                      <a:r>
                        <a:rPr lang="es-ES" sz="1300" dirty="0">
                          <a:latin typeface="Barlow"/>
                          <a:ea typeface="Barlow"/>
                          <a:cs typeface="Barlow"/>
                          <a:sym typeface="Barlow"/>
                        </a:rPr>
                        <a:t> des </a:t>
                      </a:r>
                      <a:r>
                        <a:rPr lang="es-ES" sz="1300" dirty="0" err="1">
                          <a:latin typeface="Barlow"/>
                          <a:ea typeface="Barlow"/>
                          <a:cs typeface="Barlow"/>
                          <a:sym typeface="Barlow"/>
                        </a:rPr>
                        <a:t>évaluations</a:t>
                      </a:r>
                      <a:endParaRPr sz="1300" dirty="0">
                        <a:latin typeface="Barlow"/>
                        <a:ea typeface="Barlow"/>
                        <a:cs typeface="Barlow"/>
                        <a:sym typeface="Barlow"/>
                      </a:endParaRPr>
                    </a:p>
                    <a:p>
                      <a:pPr marL="0" lvl="0" indent="0" algn="ctr" rtl="0">
                        <a:spcBef>
                          <a:spcPts val="0"/>
                        </a:spcBef>
                        <a:spcAft>
                          <a:spcPts val="0"/>
                        </a:spcAft>
                        <a:buNone/>
                      </a:pPr>
                      <a:endParaRPr sz="400" dirty="0">
                        <a:latin typeface="Barlow"/>
                        <a:ea typeface="Barlow"/>
                        <a:cs typeface="Barlow"/>
                        <a:sym typeface="Barlow"/>
                      </a:endParaRPr>
                    </a:p>
                    <a:p>
                      <a:pPr marL="0" lvl="0" indent="0" algn="ctr" rtl="0">
                        <a:spcBef>
                          <a:spcPts val="0"/>
                        </a:spcBef>
                        <a:spcAft>
                          <a:spcPts val="0"/>
                        </a:spcAft>
                        <a:buNone/>
                      </a:pPr>
                      <a:endParaRPr sz="400" dirty="0">
                        <a:latin typeface="Barlow"/>
                        <a:ea typeface="Barlow"/>
                        <a:cs typeface="Barlow"/>
                        <a:sym typeface="Barlow"/>
                      </a:endParaRPr>
                    </a:p>
                    <a:p>
                      <a:pPr marL="0" lvl="0" indent="0" algn="just" rtl="0">
                        <a:spcBef>
                          <a:spcPts val="0"/>
                        </a:spcBef>
                        <a:spcAft>
                          <a:spcPts val="0"/>
                        </a:spcAft>
                        <a:buNone/>
                      </a:pPr>
                      <a:r>
                        <a:rPr lang="es-ES" sz="1000" dirty="0">
                          <a:solidFill>
                            <a:schemeClr val="dk1"/>
                          </a:solidFill>
                          <a:latin typeface="Barlow"/>
                          <a:ea typeface="Barlow"/>
                          <a:cs typeface="Barlow"/>
                          <a:sym typeface="Barlow"/>
                        </a:rPr>
                        <a:t>Les </a:t>
                      </a:r>
                      <a:r>
                        <a:rPr lang="es-ES" sz="1000" dirty="0" err="1">
                          <a:solidFill>
                            <a:schemeClr val="dk1"/>
                          </a:solidFill>
                          <a:latin typeface="Barlow"/>
                          <a:ea typeface="Barlow"/>
                          <a:cs typeface="Barlow"/>
                          <a:sym typeface="Barlow"/>
                        </a:rPr>
                        <a:t>conversations</a:t>
                      </a:r>
                      <a:r>
                        <a:rPr lang="es-ES" sz="1000" dirty="0">
                          <a:solidFill>
                            <a:schemeClr val="dk1"/>
                          </a:solidFill>
                          <a:latin typeface="Barlow"/>
                          <a:ea typeface="Barlow"/>
                          <a:cs typeface="Barlow"/>
                          <a:sym typeface="Barlow"/>
                        </a:rPr>
                        <a:t> et les </a:t>
                      </a:r>
                      <a:r>
                        <a:rPr lang="es-ES" sz="1000" dirty="0" err="1">
                          <a:solidFill>
                            <a:schemeClr val="dk1"/>
                          </a:solidFill>
                          <a:latin typeface="Barlow"/>
                          <a:ea typeface="Barlow"/>
                          <a:cs typeface="Barlow"/>
                          <a:sym typeface="Barlow"/>
                        </a:rPr>
                        <a:t>observations</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enseignants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ainsi</a:t>
                      </a:r>
                      <a:r>
                        <a:rPr lang="es-ES" sz="1000" dirty="0">
                          <a:solidFill>
                            <a:schemeClr val="dk1"/>
                          </a:solidFill>
                          <a:latin typeface="Barlow"/>
                          <a:ea typeface="Barlow"/>
                          <a:cs typeface="Barlow"/>
                          <a:sym typeface="Barlow"/>
                        </a:rPr>
                        <a:t> que les </a:t>
                      </a:r>
                      <a:r>
                        <a:rPr lang="es-ES" sz="1000" dirty="0" err="1">
                          <a:solidFill>
                            <a:schemeClr val="dk1"/>
                          </a:solidFill>
                          <a:latin typeface="Barlow"/>
                          <a:ea typeface="Barlow"/>
                          <a:cs typeface="Barlow"/>
                          <a:sym typeface="Barlow"/>
                        </a:rPr>
                        <a:t>productions</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l’élève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permettent</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recueillir</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informations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tout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long</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sa</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progression</a:t>
                      </a:r>
                      <a:r>
                        <a:rPr lang="es-ES" sz="1000" dirty="0">
                          <a:solidFill>
                            <a:schemeClr val="dk1"/>
                          </a:solidFill>
                          <a:latin typeface="Barlow"/>
                          <a:ea typeface="Barlow"/>
                          <a:cs typeface="Barlow"/>
                          <a:sym typeface="Barlow"/>
                        </a:rPr>
                        <a:t>. En </a:t>
                      </a:r>
                      <a:r>
                        <a:rPr lang="es-ES" sz="1000" dirty="0" err="1">
                          <a:solidFill>
                            <a:schemeClr val="dk1"/>
                          </a:solidFill>
                          <a:latin typeface="Barlow"/>
                          <a:ea typeface="Barlow"/>
                          <a:cs typeface="Barlow"/>
                          <a:sym typeface="Barlow"/>
                        </a:rPr>
                        <a:t>variant</a:t>
                      </a:r>
                      <a:r>
                        <a:rPr lang="es-ES" sz="1000" dirty="0">
                          <a:solidFill>
                            <a:schemeClr val="dk1"/>
                          </a:solidFill>
                          <a:latin typeface="Barlow"/>
                          <a:ea typeface="Barlow"/>
                          <a:cs typeface="Barlow"/>
                          <a:sym typeface="Barlow"/>
                        </a:rPr>
                        <a:t> les </a:t>
                      </a:r>
                      <a:r>
                        <a:rPr lang="es-ES" sz="1000" dirty="0" err="1">
                          <a:solidFill>
                            <a:schemeClr val="dk1"/>
                          </a:solidFill>
                          <a:latin typeface="Barlow"/>
                          <a:ea typeface="Barlow"/>
                          <a:cs typeface="Barlow"/>
                          <a:sym typeface="Barlow"/>
                        </a:rPr>
                        <a:t>preuves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d’apprentissage</a:t>
                      </a:r>
                      <a:r>
                        <a:rPr lang="es-ES" sz="1000" dirty="0">
                          <a:solidFill>
                            <a:schemeClr val="dk1"/>
                          </a:solidFill>
                          <a:latin typeface="Barlow"/>
                          <a:ea typeface="Barlow"/>
                          <a:cs typeface="Barlow"/>
                          <a:sym typeface="Barlow"/>
                        </a:rPr>
                        <a:t>, le </a:t>
                      </a:r>
                      <a:r>
                        <a:rPr lang="es-ES" sz="1000" dirty="0" err="1">
                          <a:solidFill>
                            <a:schemeClr val="dk1"/>
                          </a:solidFill>
                          <a:latin typeface="Barlow"/>
                          <a:ea typeface="Barlow"/>
                          <a:cs typeface="Barlow"/>
                          <a:sym typeface="Barlow"/>
                        </a:rPr>
                        <a:t>portrait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obtenu</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est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beaucoup</a:t>
                      </a:r>
                      <a:r>
                        <a:rPr lang="es-ES" sz="1000" dirty="0">
                          <a:solidFill>
                            <a:schemeClr val="dk1"/>
                          </a:solidFill>
                          <a:latin typeface="Barlow"/>
                          <a:ea typeface="Barlow"/>
                          <a:cs typeface="Barlow"/>
                          <a:sym typeface="Barlow"/>
                        </a:rPr>
                        <a:t> plus </a:t>
                      </a:r>
                      <a:r>
                        <a:rPr lang="es-ES" sz="1000" dirty="0" err="1">
                          <a:solidFill>
                            <a:schemeClr val="dk1"/>
                          </a:solidFill>
                          <a:latin typeface="Barlow"/>
                          <a:ea typeface="Barlow"/>
                          <a:cs typeface="Barlow"/>
                          <a:sym typeface="Barlow"/>
                        </a:rPr>
                        <a:t>complet</a:t>
                      </a:r>
                      <a:r>
                        <a:rPr lang="es-ES" sz="1000" dirty="0">
                          <a:solidFill>
                            <a:schemeClr val="dk1"/>
                          </a:solidFill>
                          <a:latin typeface="Barlow"/>
                          <a:ea typeface="Barlow"/>
                          <a:cs typeface="Barlow"/>
                          <a:sym typeface="Barlow"/>
                        </a:rPr>
                        <a:t> et le </a:t>
                      </a:r>
                      <a:r>
                        <a:rPr lang="es-ES" sz="1000" dirty="0" err="1">
                          <a:solidFill>
                            <a:schemeClr val="dk1"/>
                          </a:solidFill>
                          <a:latin typeface="Barlow"/>
                          <a:ea typeface="Barlow"/>
                          <a:cs typeface="Barlow"/>
                          <a:sym typeface="Barlow"/>
                        </a:rPr>
                        <a:t>jugement</a:t>
                      </a:r>
                      <a:r>
                        <a:rPr lang="es-ES" sz="1000" dirty="0">
                          <a:solidFill>
                            <a:schemeClr val="dk1"/>
                          </a:solidFill>
                          <a:latin typeface="Barlow"/>
                          <a:ea typeface="Barlow"/>
                          <a:cs typeface="Barlow"/>
                          <a:sym typeface="Barlow"/>
                        </a:rPr>
                        <a:t> final </a:t>
                      </a:r>
                      <a:r>
                        <a:rPr lang="es-ES" sz="1000" dirty="0" err="1">
                          <a:solidFill>
                            <a:schemeClr val="dk1"/>
                          </a:solidFill>
                          <a:latin typeface="Barlow"/>
                          <a:ea typeface="Barlow"/>
                          <a:cs typeface="Barlow"/>
                          <a:sym typeface="Barlow"/>
                        </a:rPr>
                        <a:t>est</a:t>
                      </a:r>
                      <a:r>
                        <a:rPr lang="es-ES" sz="1000" dirty="0">
                          <a:solidFill>
                            <a:schemeClr val="dk1"/>
                          </a:solidFill>
                          <a:latin typeface="Barlow"/>
                          <a:ea typeface="Barlow"/>
                          <a:cs typeface="Barlow"/>
                          <a:sym typeface="Barlow"/>
                        </a:rPr>
                        <a:t> plus </a:t>
                      </a:r>
                      <a:r>
                        <a:rPr lang="es-ES" sz="1000" dirty="0" err="1">
                          <a:solidFill>
                            <a:schemeClr val="dk1"/>
                          </a:solidFill>
                          <a:latin typeface="Barlow"/>
                          <a:ea typeface="Barlow"/>
                          <a:cs typeface="Barlow"/>
                          <a:sym typeface="Barlow"/>
                        </a:rPr>
                        <a:t>représentatif</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acquis</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l’élève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Il</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est</a:t>
                      </a:r>
                      <a:r>
                        <a:rPr lang="es-ES" sz="1000" dirty="0">
                          <a:solidFill>
                            <a:schemeClr val="dk1"/>
                          </a:solidFill>
                          <a:latin typeface="Barlow"/>
                          <a:ea typeface="Barlow"/>
                          <a:cs typeface="Barlow"/>
                          <a:sym typeface="Barlow"/>
                        </a:rPr>
                        <a:t> à </a:t>
                      </a:r>
                      <a:r>
                        <a:rPr lang="es-ES" sz="1000" dirty="0" err="1">
                          <a:solidFill>
                            <a:schemeClr val="dk1"/>
                          </a:solidFill>
                          <a:latin typeface="Barlow"/>
                          <a:ea typeface="Barlow"/>
                          <a:cs typeface="Barlow"/>
                          <a:sym typeface="Barlow"/>
                        </a:rPr>
                        <a:t>noter</a:t>
                      </a:r>
                      <a:r>
                        <a:rPr lang="es-ES" sz="1000" dirty="0">
                          <a:solidFill>
                            <a:schemeClr val="dk1"/>
                          </a:solidFill>
                          <a:latin typeface="Barlow"/>
                          <a:ea typeface="Barlow"/>
                          <a:cs typeface="Barlow"/>
                          <a:sym typeface="Barlow"/>
                        </a:rPr>
                        <a:t> que </a:t>
                      </a:r>
                      <a:r>
                        <a:rPr lang="es-ES" sz="1000" dirty="0" err="1">
                          <a:solidFill>
                            <a:schemeClr val="dk1"/>
                          </a:solidFill>
                          <a:latin typeface="Barlow"/>
                          <a:ea typeface="Barlow"/>
                          <a:cs typeface="Barlow"/>
                          <a:sym typeface="Barlow"/>
                        </a:rPr>
                        <a:t>pour</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produire</a:t>
                      </a:r>
                      <a:r>
                        <a:rPr lang="es-ES" sz="1000" dirty="0">
                          <a:solidFill>
                            <a:schemeClr val="dk1"/>
                          </a:solidFill>
                          <a:latin typeface="Barlow"/>
                          <a:ea typeface="Barlow"/>
                          <a:cs typeface="Barlow"/>
                          <a:sym typeface="Barlow"/>
                        </a:rPr>
                        <a:t> le </a:t>
                      </a:r>
                      <a:r>
                        <a:rPr lang="es-ES" sz="1000" dirty="0" err="1">
                          <a:solidFill>
                            <a:schemeClr val="dk1"/>
                          </a:solidFill>
                          <a:latin typeface="Barlow"/>
                          <a:ea typeface="Barlow"/>
                          <a:cs typeface="Barlow"/>
                          <a:sym typeface="Barlow"/>
                        </a:rPr>
                        <a:t>résultat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bulletin</a:t>
                      </a:r>
                      <a:r>
                        <a:rPr lang="es-ES" sz="1000" dirty="0">
                          <a:solidFill>
                            <a:schemeClr val="dk1"/>
                          </a:solidFill>
                          <a:latin typeface="Barlow"/>
                          <a:ea typeface="Barlow"/>
                          <a:cs typeface="Barlow"/>
                          <a:sym typeface="Barlow"/>
                        </a:rPr>
                        <a:t>, les </a:t>
                      </a:r>
                      <a:r>
                        <a:rPr lang="es-ES" sz="1000" dirty="0" err="1">
                          <a:solidFill>
                            <a:schemeClr val="dk1"/>
                          </a:solidFill>
                          <a:latin typeface="Barlow"/>
                          <a:ea typeface="Barlow"/>
                          <a:cs typeface="Barlow"/>
                          <a:sym typeface="Barlow"/>
                        </a:rPr>
                        <a:t>enseignants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ont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appuyé</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leur</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jugement</a:t>
                      </a:r>
                      <a:r>
                        <a:rPr lang="es-ES" sz="1000" dirty="0">
                          <a:solidFill>
                            <a:schemeClr val="dk1"/>
                          </a:solidFill>
                          <a:latin typeface="Barlow"/>
                          <a:ea typeface="Barlow"/>
                          <a:cs typeface="Barlow"/>
                          <a:sym typeface="Barlow"/>
                        </a:rPr>
                        <a:t> sur les traces les plus </a:t>
                      </a:r>
                      <a:r>
                        <a:rPr lang="es-ES" sz="1000" dirty="0" err="1">
                          <a:solidFill>
                            <a:schemeClr val="dk1"/>
                          </a:solidFill>
                          <a:latin typeface="Barlow"/>
                          <a:ea typeface="Barlow"/>
                          <a:cs typeface="Barlow"/>
                          <a:sym typeface="Barlow"/>
                        </a:rPr>
                        <a:t>récentes</a:t>
                      </a:r>
                      <a:r>
                        <a:rPr lang="es-ES" sz="1000" dirty="0">
                          <a:solidFill>
                            <a:schemeClr val="dk1"/>
                          </a:solidFill>
                          <a:latin typeface="Barlow"/>
                          <a:ea typeface="Barlow"/>
                          <a:cs typeface="Barlow"/>
                          <a:sym typeface="Barlow"/>
                        </a:rPr>
                        <a:t> et les plus pertinentes.</a:t>
                      </a:r>
                      <a:endParaRPr sz="1000" dirty="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664250">
                <a:tc rowSpan="3">
                  <a:txBody>
                    <a:bodyPr/>
                    <a:lstStyle/>
                    <a:p>
                      <a:pPr marL="0" lvl="0" indent="0" algn="ctr" rtl="0">
                        <a:spcBef>
                          <a:spcPts val="0"/>
                        </a:spcBef>
                        <a:spcAft>
                          <a:spcPts val="0"/>
                        </a:spcAft>
                        <a:buNone/>
                      </a:pPr>
                      <a:r>
                        <a:rPr lang="es-ES" sz="1300">
                          <a:latin typeface="Barlow"/>
                          <a:ea typeface="Barlow"/>
                          <a:cs typeface="Barlow"/>
                          <a:sym typeface="Barlow"/>
                        </a:rPr>
                        <a:t>Français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Lire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(50 %)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fr-CA" sz="1000" u="none" strike="noStrike" cap="none" dirty="0">
                          <a:latin typeface="Barlow"/>
                          <a:ea typeface="Barlow"/>
                          <a:cs typeface="Barlow"/>
                          <a:sym typeface="Barlow"/>
                        </a:rPr>
                        <a:t>Entretiens de lecture et questionnaires.</a:t>
                      </a:r>
                    </a:p>
                  </a:txBody>
                  <a:tcPr marL="91425" marR="91425" marT="91425" marB="91425"/>
                </a:tc>
                <a:extLst>
                  <a:ext uri="{0D108BD9-81ED-4DB2-BD59-A6C34878D82A}">
                    <a16:rowId xmlns:a16="http://schemas.microsoft.com/office/drawing/2014/main" val="10001"/>
                  </a:ext>
                </a:extLst>
              </a:tr>
              <a:tr h="664250">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Écrire</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(30 %)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fr-CA" sz="1000" u="none" strike="noStrike" cap="none" dirty="0">
                          <a:latin typeface="Barlow"/>
                          <a:ea typeface="Barlow"/>
                          <a:cs typeface="Barlow"/>
                          <a:sym typeface="Barlow"/>
                        </a:rPr>
                        <a:t>Écriture quotidienne (</a:t>
                      </a:r>
                      <a:r>
                        <a:rPr lang="fr-CA" sz="1000" u="none" strike="noStrike" cap="none" dirty="0">
                          <a:solidFill>
                            <a:schemeClr val="dk1"/>
                          </a:solidFill>
                          <a:latin typeface="Barlow"/>
                          <a:ea typeface="Barlow"/>
                          <a:cs typeface="Barlow"/>
                          <a:sym typeface="Barlow"/>
                        </a:rPr>
                        <a:t>ateliers d’écriture, </a:t>
                      </a:r>
                      <a:r>
                        <a:rPr lang="fr-CA" sz="1000" u="none" strike="noStrike" cap="none" dirty="0">
                          <a:latin typeface="Barlow"/>
                          <a:ea typeface="Barlow"/>
                          <a:cs typeface="Barlow"/>
                          <a:sym typeface="Barlow"/>
                        </a:rPr>
                        <a:t> écriture à partir d’une image ou d’un thème), appropriation des mots d’orthographe (jeux, manipulation, dictées) et maîtrise des connaissances dans un contexte signifiant.</a:t>
                      </a:r>
                    </a:p>
                  </a:txBody>
                  <a:tcPr marL="91425" marR="91425" marT="91425" marB="91425"/>
                </a:tc>
                <a:extLst>
                  <a:ext uri="{0D108BD9-81ED-4DB2-BD59-A6C34878D82A}">
                    <a16:rowId xmlns:a16="http://schemas.microsoft.com/office/drawing/2014/main" val="10002"/>
                  </a:ext>
                </a:extLst>
              </a:tr>
              <a:tr h="664250">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Communiquer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(20 %)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l" rtl="0">
                        <a:spcBef>
                          <a:spcPts val="0"/>
                        </a:spcBef>
                        <a:spcAft>
                          <a:spcPts val="0"/>
                        </a:spcAft>
                        <a:buNone/>
                      </a:pPr>
                      <a:r>
                        <a:rPr lang="es-ES" sz="600">
                          <a:latin typeface="Barlow"/>
                          <a:ea typeface="Barlow"/>
                          <a:cs typeface="Barlow"/>
                          <a:sym typeface="Barlow"/>
                        </a:rPr>
                        <a:t>La qualité de la communication et de l’écoute sont évaluées.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fr-CA" sz="1000" u="none" strike="noStrike" cap="none" dirty="0">
                          <a:latin typeface="Barlow"/>
                          <a:ea typeface="Barlow"/>
                          <a:cs typeface="Barlow"/>
                          <a:sym typeface="Barlow"/>
                        </a:rPr>
                        <a:t>Prise de parole préparée (exposé oral préparé en classe, démonstration) et prise de parole spontanée (causerie, entretien,  discussion en sous-</a:t>
                      </a:r>
                      <a:r>
                        <a:rPr lang="fr-CA" sz="1000" u="none" strike="noStrike" cap="none" dirty="0" err="1">
                          <a:latin typeface="Barlow"/>
                          <a:ea typeface="Barlow"/>
                          <a:cs typeface="Barlow"/>
                          <a:sym typeface="Barlow"/>
                        </a:rPr>
                        <a:t>groupe,etc</a:t>
                      </a:r>
                      <a:r>
                        <a:rPr lang="fr-CA" sz="1000" u="none" strike="noStrike" cap="none" dirty="0">
                          <a:latin typeface="Barlow"/>
                          <a:ea typeface="Barlow"/>
                          <a:cs typeface="Barlow"/>
                          <a:sym typeface="Barlow"/>
                        </a:rPr>
                        <a:t>.).</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80600">
                <a:tc rowSpan="2">
                  <a:txBody>
                    <a:bodyPr/>
                    <a:lstStyle/>
                    <a:p>
                      <a:pPr marL="0" lvl="0" indent="0" algn="ctr" rtl="0">
                        <a:spcBef>
                          <a:spcPts val="0"/>
                        </a:spcBef>
                        <a:spcAft>
                          <a:spcPts val="0"/>
                        </a:spcAft>
                        <a:buNone/>
                      </a:pPr>
                      <a:r>
                        <a:rPr lang="es-ES" sz="1300">
                          <a:latin typeface="Barlow"/>
                          <a:ea typeface="Barlow"/>
                          <a:cs typeface="Barlow"/>
                          <a:sym typeface="Barlow"/>
                        </a:rPr>
                        <a:t>Mathématique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Résoudre une situation-problème (20%)</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sz="600" i="1">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100"/>
                        <a:buFont typeface="Arial"/>
                        <a:buNone/>
                      </a:pPr>
                      <a:r>
                        <a:rPr lang="fr-CA" sz="1000" u="none" strike="noStrike" cap="none" dirty="0">
                          <a:solidFill>
                            <a:schemeClr val="dk1"/>
                          </a:solidFill>
                          <a:latin typeface="Barlow"/>
                          <a:ea typeface="Barlow"/>
                          <a:cs typeface="Barlow"/>
                          <a:sym typeface="Barlow"/>
                        </a:rPr>
                        <a:t>Situations-problèmes sous forme conventionnelle, projets créatifs impliquant des contraintes mathématiques (ex.: créer un robot).</a:t>
                      </a:r>
                      <a:endParaRPr lang="fr-CA" sz="1000" u="none" strike="noStrike" cap="none" dirty="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85700">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Utiliser un raisonnement mathématique (80 %)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100"/>
                        <a:buFont typeface="Arial"/>
                        <a:buNone/>
                      </a:pPr>
                      <a:r>
                        <a:rPr lang="fr-CA" sz="1000" u="none" strike="noStrike" cap="none" dirty="0">
                          <a:solidFill>
                            <a:schemeClr val="dk1"/>
                          </a:solidFill>
                          <a:latin typeface="Barlow"/>
                          <a:ea typeface="Barlow"/>
                          <a:cs typeface="Barlow"/>
                          <a:sym typeface="Barlow"/>
                        </a:rPr>
                        <a:t>Situations d’application sous forme conventionnelle, problèmes ouverts, entretiens mathématiques, petits problèmes écrits, questionnaires.</a:t>
                      </a:r>
                      <a:endParaRPr lang="fr-CA" sz="1000" u="none" strike="noStrike" cap="none" dirty="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8" name="Google Shape;148;p16"/>
          <p:cNvSpPr txBox="1"/>
          <p:nvPr/>
        </p:nvSpPr>
        <p:spPr>
          <a:xfrm>
            <a:off x="336650" y="504000"/>
            <a:ext cx="6303300" cy="692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ES" sz="1100" i="1">
                <a:solidFill>
                  <a:srgbClr val="7BC49C"/>
                </a:solidFill>
              </a:rPr>
              <a:t>Même si aucun résultat n’est communiqué pour une compétence disciplinaire à une étape donnée, l’élève sera tout de même amené à développer cette compétence et bénéficiera de rétroactions fréquentes de son enseignant. </a:t>
            </a:r>
            <a:endParaRPr>
              <a:solidFill>
                <a:srgbClr val="7BC49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Les compétences évaluées</a:t>
            </a:r>
            <a:endParaRPr/>
          </a:p>
        </p:txBody>
      </p:sp>
      <p:sp>
        <p:nvSpPr>
          <p:cNvPr id="154" name="Google Shape;154;p17"/>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1</a:t>
            </a:r>
            <a:r>
              <a:rPr lang="es-ES" sz="1800" b="1" baseline="30000">
                <a:solidFill>
                  <a:srgbClr val="3F3F3F"/>
                </a:solidFill>
                <a:latin typeface="Barlow"/>
                <a:ea typeface="Barlow"/>
                <a:cs typeface="Barlow"/>
                <a:sym typeface="Barlow"/>
              </a:rPr>
              <a:t>re</a:t>
            </a:r>
            <a:r>
              <a:rPr lang="es-ES" sz="1800" b="1">
                <a:solidFill>
                  <a:srgbClr val="3F3F3F"/>
                </a:solidFill>
                <a:latin typeface="Barlow"/>
                <a:ea typeface="Barlow"/>
                <a:cs typeface="Barlow"/>
                <a:sym typeface="Barlow"/>
              </a:rPr>
              <a:t> année</a:t>
            </a:r>
            <a:endParaRPr b="1"/>
          </a:p>
        </p:txBody>
      </p:sp>
      <p:cxnSp>
        <p:nvCxnSpPr>
          <p:cNvPr id="155" name="Google Shape;155;p17"/>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56" name="Google Shape;156;p17"/>
          <p:cNvGraphicFramePr/>
          <p:nvPr>
            <p:extLst>
              <p:ext uri="{D42A27DB-BD31-4B8C-83A1-F6EECF244321}">
                <p14:modId xmlns:p14="http://schemas.microsoft.com/office/powerpoint/2010/main" val="282763442"/>
              </p:ext>
            </p:extLst>
          </p:nvPr>
        </p:nvGraphicFramePr>
        <p:xfrm>
          <a:off x="391875" y="1315575"/>
          <a:ext cx="11287100" cy="5385965"/>
        </p:xfrm>
        <a:graphic>
          <a:graphicData uri="http://schemas.openxmlformats.org/drawingml/2006/table">
            <a:tbl>
              <a:tblPr>
                <a:noFill/>
                <a:tableStyleId>{5271038F-613B-4E90-9693-1837ED92A1EA}</a:tableStyleId>
              </a:tblPr>
              <a:tblGrid>
                <a:gridCol w="1229100">
                  <a:extLst>
                    <a:ext uri="{9D8B030D-6E8A-4147-A177-3AD203B41FA5}">
                      <a16:colId xmlns:a16="http://schemas.microsoft.com/office/drawing/2014/main" val="20000"/>
                    </a:ext>
                  </a:extLst>
                </a:gridCol>
                <a:gridCol w="252135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561525">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just" rtl="0">
                        <a:spcBef>
                          <a:spcPts val="0"/>
                        </a:spcBef>
                        <a:spcAft>
                          <a:spcPts val="0"/>
                        </a:spcAft>
                        <a:buNone/>
                      </a:pP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768425">
                <a:tc>
                  <a:txBody>
                    <a:bodyPr/>
                    <a:lstStyle/>
                    <a:p>
                      <a:pPr marL="0" lvl="0" indent="0" algn="ctr" rtl="0">
                        <a:spcBef>
                          <a:spcPts val="0"/>
                        </a:spcBef>
                        <a:spcAft>
                          <a:spcPts val="0"/>
                        </a:spcAft>
                        <a:buNone/>
                      </a:pPr>
                      <a:r>
                        <a:rPr lang="es-ES" sz="1200">
                          <a:latin typeface="Barlow"/>
                          <a:ea typeface="Barlow"/>
                          <a:cs typeface="Barlow"/>
                          <a:sym typeface="Barlow"/>
                        </a:rPr>
                        <a:t>Culture et citoyenneté québécoise </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latin typeface="Barlow"/>
                          <a:ea typeface="Barlow"/>
                          <a:cs typeface="Barlow"/>
                          <a:sym typeface="Barlow"/>
                        </a:rPr>
                        <a:t>Explorer des réalités culturelles</a:t>
                      </a:r>
                      <a:endParaRPr sz="1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dirty="0" err="1">
                          <a:latin typeface="Barlow"/>
                          <a:ea typeface="Barlow"/>
                          <a:cs typeface="Barlow"/>
                          <a:sym typeface="Barlow"/>
                        </a:rPr>
                        <a:t>Discussion</a:t>
                      </a:r>
                      <a:r>
                        <a:rPr lang="es-ES" sz="1000" dirty="0">
                          <a:latin typeface="Barlow"/>
                          <a:ea typeface="Barlow"/>
                          <a:cs typeface="Barlow"/>
                          <a:sym typeface="Barlow"/>
                        </a:rPr>
                        <a:t>/</a:t>
                      </a:r>
                      <a:r>
                        <a:rPr lang="es-ES" sz="1000" dirty="0" err="1">
                          <a:latin typeface="Barlow"/>
                          <a:ea typeface="Barlow"/>
                          <a:cs typeface="Barlow"/>
                          <a:sym typeface="Barlow"/>
                        </a:rPr>
                        <a:t>conversation</a:t>
                      </a:r>
                      <a:r>
                        <a:rPr lang="es-ES" sz="1000" dirty="0">
                          <a:latin typeface="Barlow"/>
                          <a:ea typeface="Barlow"/>
                          <a:cs typeface="Barlow"/>
                          <a:sym typeface="Barlow"/>
                        </a:rPr>
                        <a:t>/</a:t>
                      </a:r>
                      <a:r>
                        <a:rPr lang="es-ES" sz="1000" dirty="0" err="1">
                          <a:latin typeface="Barlow"/>
                          <a:ea typeface="Barlow"/>
                          <a:cs typeface="Barlow"/>
                          <a:sym typeface="Barlow"/>
                        </a:rPr>
                        <a:t>narration</a:t>
                      </a:r>
                      <a:r>
                        <a:rPr lang="es-ES" sz="1000" dirty="0">
                          <a:latin typeface="Barlow"/>
                          <a:ea typeface="Barlow"/>
                          <a:cs typeface="Barlow"/>
                          <a:sym typeface="Barlow"/>
                        </a:rPr>
                        <a:t> </a:t>
                      </a:r>
                      <a:r>
                        <a:rPr lang="es-ES" sz="1000" dirty="0" err="1">
                          <a:latin typeface="Barlow"/>
                          <a:ea typeface="Barlow"/>
                          <a:cs typeface="Barlow"/>
                          <a:sym typeface="Barlow"/>
                        </a:rPr>
                        <a:t>autour</a:t>
                      </a:r>
                      <a:r>
                        <a:rPr lang="es-ES" sz="1000" dirty="0">
                          <a:latin typeface="Barlow"/>
                          <a:ea typeface="Barlow"/>
                          <a:cs typeface="Barlow"/>
                          <a:sym typeface="Barlow"/>
                        </a:rPr>
                        <a:t> </a:t>
                      </a:r>
                      <a:r>
                        <a:rPr lang="es-ES" sz="1000" dirty="0" err="1">
                          <a:latin typeface="Barlow"/>
                          <a:ea typeface="Barlow"/>
                          <a:cs typeface="Barlow"/>
                          <a:sym typeface="Barlow"/>
                        </a:rPr>
                        <a:t>d’albums</a:t>
                      </a:r>
                      <a:r>
                        <a:rPr lang="es-ES" sz="1000" dirty="0">
                          <a:latin typeface="Barlow"/>
                          <a:ea typeface="Barlow"/>
                          <a:cs typeface="Barlow"/>
                          <a:sym typeface="Barlow"/>
                        </a:rPr>
                        <a:t> </a:t>
                      </a:r>
                      <a:r>
                        <a:rPr lang="es-ES" sz="1000" dirty="0" err="1">
                          <a:latin typeface="Barlow"/>
                          <a:ea typeface="Barlow"/>
                          <a:cs typeface="Barlow"/>
                          <a:sym typeface="Barlow"/>
                        </a:rPr>
                        <a:t>jeunesse</a:t>
                      </a:r>
                      <a:r>
                        <a:rPr lang="es-ES" sz="1000" dirty="0">
                          <a:latin typeface="Barlow"/>
                          <a:ea typeface="Barlow"/>
                          <a:cs typeface="Barlow"/>
                          <a:sym typeface="Barlow"/>
                        </a:rPr>
                        <a:t>, </a:t>
                      </a:r>
                      <a:r>
                        <a:rPr lang="es-ES" sz="1000" dirty="0" err="1">
                          <a:latin typeface="Barlow"/>
                          <a:ea typeface="Barlow"/>
                          <a:cs typeface="Barlow"/>
                          <a:sym typeface="Barlow"/>
                        </a:rPr>
                        <a:t>réalisation</a:t>
                      </a:r>
                      <a:r>
                        <a:rPr lang="es-ES" sz="1000" dirty="0">
                          <a:latin typeface="Barlow"/>
                          <a:ea typeface="Barlow"/>
                          <a:cs typeface="Barlow"/>
                          <a:sym typeface="Barlow"/>
                        </a:rPr>
                        <a:t> </a:t>
                      </a:r>
                      <a:r>
                        <a:rPr lang="es-ES" sz="1000" dirty="0" err="1">
                          <a:latin typeface="Barlow"/>
                          <a:ea typeface="Barlow"/>
                          <a:cs typeface="Barlow"/>
                          <a:sym typeface="Barlow"/>
                        </a:rPr>
                        <a:t>d’illustrations</a:t>
                      </a:r>
                      <a:r>
                        <a:rPr lang="es-ES" sz="1000" dirty="0">
                          <a:latin typeface="Barlow"/>
                          <a:ea typeface="Barlow"/>
                          <a:cs typeface="Barlow"/>
                          <a:sym typeface="Barlow"/>
                        </a:rPr>
                        <a:t> </a:t>
                      </a:r>
                      <a:r>
                        <a:rPr lang="es-ES" sz="1000" dirty="0" err="1">
                          <a:latin typeface="Barlow"/>
                          <a:ea typeface="Barlow"/>
                          <a:cs typeface="Barlow"/>
                          <a:sym typeface="Barlow"/>
                        </a:rPr>
                        <a:t>pour</a:t>
                      </a:r>
                      <a:r>
                        <a:rPr lang="es-ES" sz="1000" dirty="0">
                          <a:latin typeface="Barlow"/>
                          <a:ea typeface="Barlow"/>
                          <a:cs typeface="Barlow"/>
                          <a:sym typeface="Barlow"/>
                        </a:rPr>
                        <a:t> </a:t>
                      </a:r>
                      <a:r>
                        <a:rPr lang="es-ES" sz="1000" dirty="0" err="1">
                          <a:latin typeface="Barlow"/>
                          <a:ea typeface="Barlow"/>
                          <a:cs typeface="Barlow"/>
                          <a:sym typeface="Barlow"/>
                        </a:rPr>
                        <a:t>comparer</a:t>
                      </a:r>
                      <a:r>
                        <a:rPr lang="es-ES" sz="1000" dirty="0">
                          <a:latin typeface="Barlow"/>
                          <a:ea typeface="Barlow"/>
                          <a:cs typeface="Barlow"/>
                          <a:sym typeface="Barlow"/>
                        </a:rPr>
                        <a:t> des </a:t>
                      </a:r>
                      <a:r>
                        <a:rPr lang="es-ES" sz="1000" dirty="0" err="1">
                          <a:latin typeface="Barlow"/>
                          <a:ea typeface="Barlow"/>
                          <a:cs typeface="Barlow"/>
                          <a:sym typeface="Barlow"/>
                        </a:rPr>
                        <a:t>observations</a:t>
                      </a:r>
                      <a:r>
                        <a:rPr lang="es-ES" sz="1000" dirty="0">
                          <a:latin typeface="Barlow"/>
                          <a:ea typeface="Barlow"/>
                          <a:cs typeface="Barlow"/>
                          <a:sym typeface="Barlow"/>
                        </a:rPr>
                        <a:t>.</a:t>
                      </a:r>
                      <a:endParaRPr sz="1000" dirty="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640050">
                <a:tc rowSpan="2">
                  <a:txBody>
                    <a:bodyPr/>
                    <a:lstStyle/>
                    <a:p>
                      <a:pPr marL="0" lvl="0" indent="0" algn="ctr" rtl="0">
                        <a:spcBef>
                          <a:spcPts val="0"/>
                        </a:spcBef>
                        <a:spcAft>
                          <a:spcPts val="0"/>
                        </a:spcAft>
                        <a:buNone/>
                      </a:pPr>
                      <a:r>
                        <a:rPr lang="es-ES" sz="1300">
                          <a:latin typeface="Barlow"/>
                          <a:ea typeface="Barlow"/>
                          <a:cs typeface="Barlow"/>
                          <a:sym typeface="Barlow"/>
                        </a:rPr>
                        <a:t>Anglais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Mobiliser sa compréhension de textes entendus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(60 %)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types de textes (histoires, comptines, chansons, etc.) permettront d’évaluer les apprentissages.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640050">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Communiquer oralement en anglais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(40 %)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Réponses des élèves à des routines simples se déroulant en anglais permettront de vérifier la compréhension des messages oraux.</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694850">
                <a:tc>
                  <a:txBody>
                    <a:bodyPr/>
                    <a:lstStyle/>
                    <a:p>
                      <a:pPr marL="0" lvl="0" indent="0" algn="ctr" rtl="0">
                        <a:spcBef>
                          <a:spcPts val="0"/>
                        </a:spcBef>
                        <a:spcAft>
                          <a:spcPts val="0"/>
                        </a:spcAft>
                        <a:buNone/>
                      </a:pPr>
                      <a:r>
                        <a:rPr lang="es-ES" sz="1200">
                          <a:latin typeface="Barlow"/>
                          <a:ea typeface="Barlow"/>
                          <a:cs typeface="Barlow"/>
                          <a:sym typeface="Barlow"/>
                        </a:rPr>
                        <a:t> Arts plastiques</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Création d’images personnelles ou médiatiques (70 %)</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d’images (30 %)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contextes tels que des projets de création d’oeuvres personnelles ou médiatiques ainsi que l’appréciation d’oeuvres par la critique et l’analyse.</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916200">
                <a:tc>
                  <a:txBody>
                    <a:bodyPr/>
                    <a:lstStyle/>
                    <a:p>
                      <a:pPr marL="0" lvl="0" indent="0" algn="ctr" rtl="0">
                        <a:spcBef>
                          <a:spcPts val="0"/>
                        </a:spcBef>
                        <a:spcAft>
                          <a:spcPts val="0"/>
                        </a:spcAft>
                        <a:buNone/>
                      </a:pPr>
                      <a:r>
                        <a:rPr lang="es-ES" sz="1300">
                          <a:latin typeface="Barlow"/>
                          <a:ea typeface="Barlow"/>
                          <a:cs typeface="Barlow"/>
                          <a:sym typeface="Barlow"/>
                        </a:rPr>
                        <a:t>Musique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Interprétation et création de pièces musicales ou vocales (70%)</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de pièces musicales ou vocales (30%)</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5"/>
                  </a:ext>
                </a:extLst>
              </a:tr>
              <a:tr h="935550">
                <a:tc>
                  <a:txBody>
                    <a:bodyPr/>
                    <a:lstStyle/>
                    <a:p>
                      <a:pPr marL="0" lvl="0" indent="0" algn="ctr" rtl="0">
                        <a:spcBef>
                          <a:spcPts val="0"/>
                        </a:spcBef>
                        <a:spcAft>
                          <a:spcPts val="0"/>
                        </a:spcAft>
                        <a:buNone/>
                      </a:pPr>
                      <a:r>
                        <a:rPr lang="es-ES" sz="1300">
                          <a:latin typeface="Barlow"/>
                          <a:ea typeface="Barlow"/>
                          <a:cs typeface="Barlow"/>
                          <a:sym typeface="Barlow"/>
                        </a:rPr>
                        <a:t>Éducation physique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Agir dans divers contextes d’activités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Interagir dans divers contextes de pratiques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Adopter un mode de vie sain et actif</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b="1">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s-ES" sz="1000" dirty="0" err="1">
                          <a:solidFill>
                            <a:schemeClr val="dk1"/>
                          </a:solidFill>
                          <a:latin typeface="Barlow"/>
                          <a:ea typeface="Barlow"/>
                          <a:cs typeface="Barlow"/>
                          <a:sym typeface="Barlow"/>
                        </a:rPr>
                        <a:t>L’enseignant</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vérifie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l'acquisition</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connaissances</a:t>
                      </a:r>
                      <a:r>
                        <a:rPr lang="es-ES" sz="1000" dirty="0">
                          <a:solidFill>
                            <a:schemeClr val="dk1"/>
                          </a:solidFill>
                          <a:latin typeface="Barlow"/>
                          <a:ea typeface="Barlow"/>
                          <a:cs typeface="Barlow"/>
                          <a:sym typeface="Barlow"/>
                        </a:rPr>
                        <a:t>, des savoir-faire et des savoir-</a:t>
                      </a:r>
                      <a:r>
                        <a:rPr lang="es-ES" sz="1000" dirty="0" err="1">
                          <a:solidFill>
                            <a:schemeClr val="dk1"/>
                          </a:solidFill>
                          <a:latin typeface="Barlow"/>
                          <a:ea typeface="Barlow"/>
                          <a:cs typeface="Barlow"/>
                          <a:sym typeface="Barlow"/>
                        </a:rPr>
                        <a:t>être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nécessaires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développement</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compétences</a:t>
                      </a:r>
                      <a:r>
                        <a:rPr lang="es-ES" sz="1000" dirty="0">
                          <a:solidFill>
                            <a:schemeClr val="dk1"/>
                          </a:solidFill>
                          <a:latin typeface="Barlow"/>
                          <a:ea typeface="Barlow"/>
                          <a:cs typeface="Barlow"/>
                          <a:sym typeface="Barlow"/>
                        </a:rPr>
                        <a:t> à </a:t>
                      </a:r>
                      <a:r>
                        <a:rPr lang="es-ES" sz="1000" dirty="0" err="1">
                          <a:solidFill>
                            <a:schemeClr val="dk1"/>
                          </a:solidFill>
                          <a:latin typeface="Barlow"/>
                          <a:ea typeface="Barlow"/>
                          <a:cs typeface="Barlow"/>
                          <a:sym typeface="Barlow"/>
                        </a:rPr>
                        <a:t>travers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différents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moyens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d'action</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Il</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propose</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aussi</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aux</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élèves</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situations</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d'apprentissage</a:t>
                      </a:r>
                      <a:r>
                        <a:rPr lang="es-ES" sz="1000" dirty="0">
                          <a:solidFill>
                            <a:schemeClr val="dk1"/>
                          </a:solidFill>
                          <a:latin typeface="Barlow"/>
                          <a:ea typeface="Barlow"/>
                          <a:cs typeface="Barlow"/>
                          <a:sym typeface="Barlow"/>
                        </a:rPr>
                        <a:t> et </a:t>
                      </a:r>
                      <a:r>
                        <a:rPr lang="es-ES" sz="1000" dirty="0" err="1">
                          <a:solidFill>
                            <a:schemeClr val="dk1"/>
                          </a:solidFill>
                          <a:latin typeface="Barlow"/>
                          <a:ea typeface="Barlow"/>
                          <a:cs typeface="Barlow"/>
                          <a:sym typeface="Barlow"/>
                        </a:rPr>
                        <a:t>d'évaluation</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afin</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porter</a:t>
                      </a:r>
                      <a:r>
                        <a:rPr lang="es-ES" sz="1000" dirty="0">
                          <a:solidFill>
                            <a:schemeClr val="dk1"/>
                          </a:solidFill>
                          <a:latin typeface="Barlow"/>
                          <a:ea typeface="Barlow"/>
                          <a:cs typeface="Barlow"/>
                          <a:sym typeface="Barlow"/>
                        </a:rPr>
                        <a:t> un </a:t>
                      </a:r>
                      <a:r>
                        <a:rPr lang="es-ES" sz="1000" dirty="0" err="1">
                          <a:solidFill>
                            <a:schemeClr val="dk1"/>
                          </a:solidFill>
                          <a:latin typeface="Barlow"/>
                          <a:ea typeface="Barlow"/>
                          <a:cs typeface="Barlow"/>
                          <a:sym typeface="Barlow"/>
                        </a:rPr>
                        <a:t>jugement</a:t>
                      </a:r>
                      <a:r>
                        <a:rPr lang="es-ES" sz="1000" dirty="0">
                          <a:solidFill>
                            <a:schemeClr val="dk1"/>
                          </a:solidFill>
                          <a:latin typeface="Barlow"/>
                          <a:ea typeface="Barlow"/>
                          <a:cs typeface="Barlow"/>
                          <a:sym typeface="Barlow"/>
                        </a:rPr>
                        <a:t> sur </a:t>
                      </a:r>
                      <a:r>
                        <a:rPr lang="es-ES" sz="1000" dirty="0" err="1">
                          <a:solidFill>
                            <a:schemeClr val="dk1"/>
                          </a:solidFill>
                          <a:latin typeface="Barlow"/>
                          <a:ea typeface="Barlow"/>
                          <a:cs typeface="Barlow"/>
                          <a:sym typeface="Barlow"/>
                        </a:rPr>
                        <a:t>leur</a:t>
                      </a:r>
                      <a:r>
                        <a:rPr lang="es-ES" sz="1000" dirty="0">
                          <a:solidFill>
                            <a:schemeClr val="dk1"/>
                          </a:solidFill>
                          <a:latin typeface="Barlow"/>
                          <a:ea typeface="Barlow"/>
                          <a:cs typeface="Barlow"/>
                          <a:sym typeface="Barlow"/>
                        </a:rPr>
                        <a:t> </a:t>
                      </a:r>
                      <a:r>
                        <a:rPr lang="es-ES" sz="1000" dirty="0" err="1">
                          <a:solidFill>
                            <a:schemeClr val="dk1"/>
                          </a:solidFill>
                          <a:latin typeface="Barlow"/>
                          <a:ea typeface="Barlow"/>
                          <a:cs typeface="Barlow"/>
                          <a:sym typeface="Barlow"/>
                        </a:rPr>
                        <a:t>niveau</a:t>
                      </a:r>
                      <a:r>
                        <a:rPr lang="es-ES" sz="1000" dirty="0">
                          <a:solidFill>
                            <a:schemeClr val="dk1"/>
                          </a:solidFill>
                          <a:latin typeface="Barlow"/>
                          <a:ea typeface="Barlow"/>
                          <a:cs typeface="Barlow"/>
                          <a:sym typeface="Barlow"/>
                        </a:rPr>
                        <a:t> de </a:t>
                      </a:r>
                      <a:r>
                        <a:rPr lang="es-ES" sz="1000" dirty="0" err="1">
                          <a:solidFill>
                            <a:schemeClr val="dk1"/>
                          </a:solidFill>
                          <a:latin typeface="Barlow"/>
                          <a:ea typeface="Barlow"/>
                          <a:cs typeface="Barlow"/>
                          <a:sym typeface="Barlow"/>
                        </a:rPr>
                        <a:t>développement</a:t>
                      </a:r>
                      <a:r>
                        <a:rPr lang="es-ES" sz="1000" dirty="0">
                          <a:solidFill>
                            <a:schemeClr val="dk1"/>
                          </a:solidFill>
                          <a:latin typeface="Barlow"/>
                          <a:ea typeface="Barlow"/>
                          <a:cs typeface="Barlow"/>
                          <a:sym typeface="Barlow"/>
                        </a:rPr>
                        <a:t> des </a:t>
                      </a:r>
                      <a:r>
                        <a:rPr lang="es-ES" sz="1000" dirty="0" err="1">
                          <a:solidFill>
                            <a:schemeClr val="dk1"/>
                          </a:solidFill>
                          <a:latin typeface="Barlow"/>
                          <a:ea typeface="Barlow"/>
                          <a:cs typeface="Barlow"/>
                          <a:sym typeface="Barlow"/>
                        </a:rPr>
                        <a:t>compétences</a:t>
                      </a:r>
                      <a:r>
                        <a:rPr lang="es-ES" sz="1000" dirty="0">
                          <a:solidFill>
                            <a:schemeClr val="dk1"/>
                          </a:solidFill>
                          <a:latin typeface="Barlow"/>
                          <a:ea typeface="Barlow"/>
                          <a:cs typeface="Barlow"/>
                          <a:sym typeface="Barlow"/>
                        </a:rPr>
                        <a:t>.</a:t>
                      </a:r>
                      <a:endParaRPr sz="1000" dirty="0">
                        <a:latin typeface="Barlow"/>
                        <a:ea typeface="Barlow"/>
                        <a:cs typeface="Barlow"/>
                        <a:sym typeface="Barlow"/>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p:nvPr/>
        </p:nvSpPr>
        <p:spPr>
          <a:xfrm>
            <a:off x="326575" y="242600"/>
            <a:ext cx="86292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ÉVALUATIONS </a:t>
            </a:r>
            <a:r>
              <a:rPr lang="es-ES" sz="3200">
                <a:solidFill>
                  <a:schemeClr val="dk1"/>
                </a:solidFill>
                <a:latin typeface="Barlow"/>
                <a:ea typeface="Barlow"/>
                <a:cs typeface="Barlow"/>
                <a:sym typeface="Barlow"/>
              </a:rPr>
              <a:t>OBLIGATOIRES </a:t>
            </a:r>
            <a:r>
              <a:rPr lang="es-ES" sz="3200">
                <a:solidFill>
                  <a:srgbClr val="3F3F3F"/>
                </a:solidFill>
                <a:latin typeface="Barlow"/>
                <a:ea typeface="Barlow"/>
                <a:cs typeface="Barlow"/>
                <a:sym typeface="Barlow"/>
              </a:rPr>
              <a:t> </a:t>
            </a:r>
            <a:endParaRPr/>
          </a:p>
        </p:txBody>
      </p:sp>
      <p:sp>
        <p:nvSpPr>
          <p:cNvPr id="162" name="Google Shape;162;p18"/>
          <p:cNvSpPr txBox="1"/>
          <p:nvPr/>
        </p:nvSpPr>
        <p:spPr>
          <a:xfrm>
            <a:off x="391850" y="827375"/>
            <a:ext cx="498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TRAITEMENT DES ABSENCES </a:t>
            </a:r>
            <a:endParaRPr b="1">
              <a:solidFill>
                <a:srgbClr val="FF0000"/>
              </a:solidFill>
            </a:endParaRPr>
          </a:p>
        </p:txBody>
      </p:sp>
      <p:cxnSp>
        <p:nvCxnSpPr>
          <p:cNvPr id="163" name="Google Shape;163;p18"/>
          <p:cNvCxnSpPr/>
          <p:nvPr/>
        </p:nvCxnSpPr>
        <p:spPr>
          <a:xfrm>
            <a:off x="506279" y="1362270"/>
            <a:ext cx="1229100" cy="0"/>
          </a:xfrm>
          <a:prstGeom prst="straightConnector1">
            <a:avLst/>
          </a:prstGeom>
          <a:noFill/>
          <a:ln w="19050" cap="flat" cmpd="sng">
            <a:solidFill>
              <a:srgbClr val="E9C354"/>
            </a:solidFill>
            <a:prstDash val="solid"/>
            <a:miter lim="800000"/>
            <a:headEnd type="none" w="sm" len="sm"/>
            <a:tailEnd type="none" w="sm" len="sm"/>
          </a:ln>
        </p:spPr>
      </p:cxnSp>
      <p:sp>
        <p:nvSpPr>
          <p:cNvPr id="164" name="Google Shape;164;p18"/>
          <p:cNvSpPr txBox="1"/>
          <p:nvPr/>
        </p:nvSpPr>
        <p:spPr>
          <a:xfrm>
            <a:off x="497700" y="2198937"/>
            <a:ext cx="11196600" cy="1594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es-ES" sz="1600">
                <a:solidFill>
                  <a:schemeClr val="lt1"/>
                </a:solidFill>
                <a:latin typeface="Barlow"/>
                <a:ea typeface="Barlow"/>
                <a:cs typeface="Barlow"/>
                <a:sym typeface="Barlow"/>
              </a:rPr>
              <a:t>La présence des élèves est obligatoire lors d’une d’évaluation. Un voyage, la participation à une activité sportive ou culturelle </a:t>
            </a:r>
            <a:r>
              <a:rPr lang="es-ES" sz="1600" b="1">
                <a:solidFill>
                  <a:schemeClr val="lt1"/>
                </a:solidFill>
                <a:latin typeface="Barlow"/>
                <a:ea typeface="Barlow"/>
                <a:cs typeface="Barlow"/>
                <a:sym typeface="Barlow"/>
              </a:rPr>
              <a:t>ne saurait justifier une absence à une évaluation obligatoire. </a:t>
            </a:r>
            <a:r>
              <a:rPr lang="es-ES" sz="1600">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sz="1600">
              <a:solidFill>
                <a:schemeClr val="lt1"/>
              </a:solidFill>
              <a:latin typeface="Barlow"/>
              <a:ea typeface="Barlow"/>
              <a:cs typeface="Barlow"/>
              <a:sym typeface="Barlow"/>
            </a:endParaRPr>
          </a:p>
          <a:p>
            <a:pPr marL="0" lvl="0" indent="0" algn="just" rtl="0">
              <a:spcBef>
                <a:spcPts val="0"/>
              </a:spcBef>
              <a:spcAft>
                <a:spcPts val="0"/>
              </a:spcAft>
              <a:buClr>
                <a:schemeClr val="dk1"/>
              </a:buClr>
              <a:buFont typeface="Arial"/>
              <a:buNone/>
            </a:pPr>
            <a:endParaRPr sz="1600">
              <a:solidFill>
                <a:schemeClr val="lt1"/>
              </a:solidFill>
              <a:latin typeface="Barlow"/>
              <a:ea typeface="Barlow"/>
              <a:cs typeface="Barlow"/>
              <a:sym typeface="Barlow"/>
            </a:endParaRPr>
          </a:p>
        </p:txBody>
      </p:sp>
      <p:grpSp>
        <p:nvGrpSpPr>
          <p:cNvPr id="165" name="Google Shape;165;p18"/>
          <p:cNvGrpSpPr/>
          <p:nvPr/>
        </p:nvGrpSpPr>
        <p:grpSpPr>
          <a:xfrm>
            <a:off x="9574662" y="4630398"/>
            <a:ext cx="1774768" cy="1728347"/>
            <a:chOff x="3171000" y="4021950"/>
            <a:chExt cx="268100" cy="265875"/>
          </a:xfrm>
        </p:grpSpPr>
        <p:sp>
          <p:nvSpPr>
            <p:cNvPr id="166" name="Google Shape;166;p18"/>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8"/>
          <p:cNvSpPr/>
          <p:nvPr/>
        </p:nvSpPr>
        <p:spPr>
          <a:xfrm>
            <a:off x="6625765" y="4415723"/>
            <a:ext cx="1975514" cy="1943029"/>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3612536" y="4521270"/>
            <a:ext cx="1763018" cy="1731922"/>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18"/>
          <p:cNvGrpSpPr/>
          <p:nvPr/>
        </p:nvGrpSpPr>
        <p:grpSpPr>
          <a:xfrm>
            <a:off x="687823" y="4565081"/>
            <a:ext cx="1674478" cy="1644327"/>
            <a:chOff x="5684575" y="4038000"/>
            <a:chExt cx="252950" cy="252950"/>
          </a:xfrm>
        </p:grpSpPr>
        <p:sp>
          <p:nvSpPr>
            <p:cNvPr id="171" name="Google Shape;171;p18"/>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1147</Words>
  <Application>Microsoft Office PowerPoint</Application>
  <PresentationFormat>Grand écran</PresentationFormat>
  <Paragraphs>147</Paragraphs>
  <Slides>6</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Barlow Condensed</vt:lpstr>
      <vt:lpstr>Barlow</vt:lpstr>
      <vt:lpstr>Homemade Apple</vt:lpstr>
      <vt:lpstr>Calibri</vt:lpstr>
      <vt:lpstr>Poppins</vt:lpstr>
      <vt:lpstr>Barlow Medium</vt:lpstr>
      <vt:lpstr>Arial</vt:lpstr>
      <vt:lpstr>0045_Jefferson_Template_SlidesMania</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 Cordeau Rancourt</dc:creator>
  <cp:lastModifiedBy>Virginie Hudon-Chabot</cp:lastModifiedBy>
  <cp:revision>3</cp:revision>
  <dcterms:modified xsi:type="dcterms:W3CDTF">2024-09-11T18:06:17Z</dcterms:modified>
</cp:coreProperties>
</file>