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embeddedFontLst>
    <p:embeddedFont>
      <p:font typeface="Barlow" panose="00000500000000000000" pitchFamily="2" charset="0"/>
      <p:regular r:id="rId9"/>
      <p:bold r:id="rId10"/>
      <p:italic r:id="rId11"/>
      <p:boldItalic r:id="rId12"/>
    </p:embeddedFont>
    <p:embeddedFont>
      <p:font typeface="Barlow Condensed" panose="00000506000000000000" pitchFamily="2" charset="0"/>
      <p:regular r:id="rId13"/>
      <p:bold r:id="rId14"/>
      <p:italic r:id="rId15"/>
      <p:boldItalic r:id="rId16"/>
    </p:embeddedFont>
    <p:embeddedFont>
      <p:font typeface="Barlow Medium" panose="00000600000000000000" pitchFamily="2" charset="0"/>
      <p:regular r:id="rId17"/>
      <p:bold r:id="rId18"/>
      <p:italic r:id="rId19"/>
      <p:boldItalic r:id="rId20"/>
    </p:embeddedFont>
    <p:embeddedFont>
      <p:font typeface="Homemade Apple" panose="020B0604020202020204" charset="0"/>
      <p:regular r:id="rId21"/>
    </p:embeddedFont>
    <p:embeddedFont>
      <p:font typeface="Poppins" panose="000005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73BCE0-C0FE-4822-9E69-82B2964B702A}">
  <a:tblStyle styleId="{EB73BCE0-C0FE-4822-9E69-82B2964B702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62166eb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gd62166eb7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f4e5a06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cf4e5a06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be3115afe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cbe3115afe_0_10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twitter.com/SlidesManiaSM/" TargetMode="External"/><Relationship Id="rId12" Type="http://schemas.openxmlformats.org/officeDocument/2006/relationships/image" Target="../media/image10.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9.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45_Jefferson_Template_SlidesMania_1">
  <p:cSld name="Jefferson_1">
    <p:bg>
      <p:bgPr>
        <a:solidFill>
          <a:srgbClr val="F2F2F2"/>
        </a:solidFill>
        <a:effectLst/>
      </p:bgPr>
    </p:bg>
    <p:spTree>
      <p:nvGrpSpPr>
        <p:cNvPr id="1" name="Shape 7"/>
        <p:cNvGrpSpPr/>
        <p:nvPr/>
      </p:nvGrpSpPr>
      <p:grpSpPr>
        <a:xfrm>
          <a:off x="0" y="0"/>
          <a:ext cx="0" cy="0"/>
          <a:chOff x="0" y="0"/>
          <a:chExt cx="0" cy="0"/>
        </a:xfrm>
      </p:grpSpPr>
      <p:pic>
        <p:nvPicPr>
          <p:cNvPr id="8" name="Google Shape;8;p2" descr="Imagen que contiene niño, persona, joven, sentado&#10;&#10;Descripción generada automáticamente"/>
          <p:cNvPicPr preferRelativeResize="0"/>
          <p:nvPr/>
        </p:nvPicPr>
        <p:blipFill rotWithShape="1">
          <a:blip r:embed="rId2">
            <a:alphaModFix/>
          </a:blip>
          <a:srcRect t="906" b="14858"/>
          <a:stretch/>
        </p:blipFill>
        <p:spPr>
          <a:xfrm>
            <a:off x="0" y="0"/>
            <a:ext cx="12192000" cy="6858000"/>
          </a:xfrm>
          <a:prstGeom prst="rect">
            <a:avLst/>
          </a:prstGeom>
          <a:noFill/>
          <a:ln>
            <a:noFill/>
          </a:ln>
        </p:spPr>
      </p:pic>
      <p:sp>
        <p:nvSpPr>
          <p:cNvPr id="9" name="Google Shape;9;p2"/>
          <p:cNvSpPr/>
          <p:nvPr/>
        </p:nvSpPr>
        <p:spPr>
          <a:xfrm>
            <a:off x="494489" y="0"/>
            <a:ext cx="2800755" cy="1200726"/>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3295244" y="0"/>
            <a:ext cx="2800755" cy="1200726"/>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
          <p:cNvSpPr/>
          <p:nvPr/>
        </p:nvSpPr>
        <p:spPr>
          <a:xfrm>
            <a:off x="6096000" y="0"/>
            <a:ext cx="2800755" cy="1200726"/>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2"/>
          <p:cNvSpPr/>
          <p:nvPr/>
        </p:nvSpPr>
        <p:spPr>
          <a:xfrm>
            <a:off x="8896755" y="0"/>
            <a:ext cx="2800755" cy="120072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567692" y="5218545"/>
            <a:ext cx="11129818" cy="1639455"/>
          </a:xfrm>
          <a:prstGeom prst="rect">
            <a:avLst/>
          </a:prstGeom>
          <a:solidFill>
            <a:srgbClr val="B2CB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45_Jefferson_Template_SlidesMania_10">
  <p:cSld name="Jefferson_10">
    <p:bg>
      <p:bgPr>
        <a:solidFill>
          <a:srgbClr val="F2F2F2"/>
        </a:solid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77"/>
        <p:cNvGrpSpPr/>
        <p:nvPr/>
      </p:nvGrpSpPr>
      <p:grpSpPr>
        <a:xfrm>
          <a:off x="0" y="0"/>
          <a:ext cx="0" cy="0"/>
          <a:chOff x="0" y="0"/>
          <a:chExt cx="0" cy="0"/>
        </a:xfrm>
      </p:grpSpPr>
      <p:grpSp>
        <p:nvGrpSpPr>
          <p:cNvPr id="78" name="Google Shape;78;p12"/>
          <p:cNvGrpSpPr/>
          <p:nvPr/>
        </p:nvGrpSpPr>
        <p:grpSpPr>
          <a:xfrm>
            <a:off x="0" y="0"/>
            <a:ext cx="12192000" cy="6858000"/>
            <a:chOff x="0" y="0"/>
            <a:chExt cx="12192000" cy="6858000"/>
          </a:xfrm>
        </p:grpSpPr>
        <p:sp>
          <p:nvSpPr>
            <p:cNvPr id="79" name="Google Shape;79;p12"/>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2">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81" name="Google Shape;81;p12"/>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600" b="1">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lang="es-ES" sz="3600" b="1">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lang="es-ES"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s-ES"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s-ES" sz="4400" b="1">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82" name="Google Shape;82;p12"/>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83" name="Google Shape;83;p12">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84" name="Google Shape;84;p12">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85" name="Google Shape;85;p12">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86" name="Google Shape;86;p12">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87" name="Google Shape;87;p12"/>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ES"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5_Jefferson_Template_SlidesMania_2">
  <p:cSld name="Jefferson_8">
    <p:bg>
      <p:bgPr>
        <a:solidFill>
          <a:srgbClr val="F2F2F2"/>
        </a:solidFill>
        <a:effectLst/>
      </p:bgPr>
    </p:bg>
    <p:spTree>
      <p:nvGrpSpPr>
        <p:cNvPr id="1" name="Shape 15"/>
        <p:cNvGrpSpPr/>
        <p:nvPr/>
      </p:nvGrpSpPr>
      <p:grpSpPr>
        <a:xfrm>
          <a:off x="0" y="0"/>
          <a:ext cx="0" cy="0"/>
          <a:chOff x="0" y="0"/>
          <a:chExt cx="0" cy="0"/>
        </a:xfrm>
      </p:grpSpPr>
      <p:sp>
        <p:nvSpPr>
          <p:cNvPr id="16" name="Google Shape;16;p3"/>
          <p:cNvSpPr/>
          <p:nvPr/>
        </p:nvSpPr>
        <p:spPr>
          <a:xfrm>
            <a:off x="85916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 name="Google Shape;17;p3"/>
          <p:cNvPicPr preferRelativeResize="0"/>
          <p:nvPr/>
        </p:nvPicPr>
        <p:blipFill>
          <a:blip r:embed="rId2">
            <a:alphaModFix/>
          </a:blip>
          <a:stretch>
            <a:fillRect/>
          </a:stretch>
        </p:blipFill>
        <p:spPr>
          <a:xfrm>
            <a:off x="8648938" y="142450"/>
            <a:ext cx="1428525" cy="1036149"/>
          </a:xfrm>
          <a:prstGeom prst="rect">
            <a:avLst/>
          </a:prstGeom>
          <a:noFill/>
          <a:ln>
            <a:noFill/>
          </a:ln>
        </p:spPr>
      </p:pic>
      <p:sp>
        <p:nvSpPr>
          <p:cNvPr id="18" name="Google Shape;18;p3"/>
          <p:cNvSpPr/>
          <p:nvPr/>
        </p:nvSpPr>
        <p:spPr>
          <a:xfrm>
            <a:off x="101348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 name="Google Shape;19;p3" descr="Imagen que contiene persona, hierba, exterior, niño&#10;&#10;Descripción generada automáticamente"/>
          <p:cNvPicPr preferRelativeResize="0"/>
          <p:nvPr/>
        </p:nvPicPr>
        <p:blipFill rotWithShape="1">
          <a:blip r:embed="rId3">
            <a:alphaModFix/>
          </a:blip>
          <a:srcRect/>
          <a:stretch/>
        </p:blipFill>
        <p:spPr>
          <a:xfrm>
            <a:off x="10134800" y="142450"/>
            <a:ext cx="1483050" cy="1036150"/>
          </a:xfrm>
          <a:prstGeom prst="rect">
            <a:avLst/>
          </a:prstGeom>
          <a:noFill/>
          <a:ln>
            <a:noFill/>
          </a:ln>
        </p:spPr>
      </p:pic>
      <p:sp>
        <p:nvSpPr>
          <p:cNvPr id="20" name="Google Shape;20;p3"/>
          <p:cNvSpPr/>
          <p:nvPr/>
        </p:nvSpPr>
        <p:spPr>
          <a:xfrm>
            <a:off x="7048400" y="92175"/>
            <a:ext cx="1543200" cy="1136700"/>
          </a:xfrm>
          <a:prstGeom prst="rect">
            <a:avLst/>
          </a:prstGeom>
          <a:solidFill>
            <a:srgbClr val="7BC4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 name="Google Shape;21;p3" descr="Imagen que contiene niño, persona, pequeño, joven&#10;&#10;Descripción generada automáticamente"/>
          <p:cNvPicPr preferRelativeResize="0"/>
          <p:nvPr/>
        </p:nvPicPr>
        <p:blipFill rotWithShape="1">
          <a:blip r:embed="rId4">
            <a:alphaModFix/>
          </a:blip>
          <a:srcRect/>
          <a:stretch/>
        </p:blipFill>
        <p:spPr>
          <a:xfrm>
            <a:off x="7115225" y="147525"/>
            <a:ext cx="1476375" cy="1026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5_Jefferson_Template_SlidesMania_3">
  <p:cSld name="Jefferson_6">
    <p:bg>
      <p:bgPr>
        <a:solidFill>
          <a:srgbClr val="F2F2F2"/>
        </a:solidFill>
        <a:effectLst/>
      </p:bgPr>
    </p:bg>
    <p:spTree>
      <p:nvGrpSpPr>
        <p:cNvPr id="1" name="Shape 22"/>
        <p:cNvGrpSpPr/>
        <p:nvPr/>
      </p:nvGrpSpPr>
      <p:grpSpPr>
        <a:xfrm>
          <a:off x="0" y="0"/>
          <a:ext cx="0" cy="0"/>
          <a:chOff x="0" y="0"/>
          <a:chExt cx="0" cy="0"/>
        </a:xfrm>
      </p:grpSpPr>
      <p:sp>
        <p:nvSpPr>
          <p:cNvPr id="23" name="Google Shape;23;p4"/>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4"/>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4"/>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4"/>
          <p:cNvSpPr/>
          <p:nvPr/>
        </p:nvSpPr>
        <p:spPr>
          <a:xfrm>
            <a:off x="9155984" y="3816067"/>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4"/>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4"/>
          <p:cNvSpPr/>
          <p:nvPr/>
        </p:nvSpPr>
        <p:spPr>
          <a:xfrm>
            <a:off x="3138224" y="3428998"/>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4"/>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4"/>
          <p:cNvSpPr/>
          <p:nvPr/>
        </p:nvSpPr>
        <p:spPr>
          <a:xfrm>
            <a:off x="9157042" y="3419663"/>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4"/>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5_Jefferson_Template_SlidesMania_4">
  <p:cSld name="Jefferson_9">
    <p:bg>
      <p:bgPr>
        <a:solidFill>
          <a:srgbClr val="F2F2F2"/>
        </a:solidFill>
        <a:effectLst/>
      </p:bgPr>
    </p:bg>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b="57103"/>
          <a:stretch/>
        </p:blipFill>
        <p:spPr>
          <a:xfrm>
            <a:off x="0" y="3916218"/>
            <a:ext cx="3376782" cy="2941782"/>
          </a:xfrm>
          <a:prstGeom prst="rect">
            <a:avLst/>
          </a:prstGeom>
          <a:noFill/>
          <a:ln>
            <a:noFill/>
          </a:ln>
        </p:spPr>
      </p:pic>
      <p:pic>
        <p:nvPicPr>
          <p:cNvPr id="34" name="Google Shape;34;p5"/>
          <p:cNvPicPr preferRelativeResize="0"/>
          <p:nvPr/>
        </p:nvPicPr>
        <p:blipFill rotWithShape="1">
          <a:blip r:embed="rId2">
            <a:alphaModFix/>
          </a:blip>
          <a:srcRect b="57103"/>
          <a:stretch/>
        </p:blipFill>
        <p:spPr>
          <a:xfrm>
            <a:off x="3376782" y="3916218"/>
            <a:ext cx="3376782" cy="2941782"/>
          </a:xfrm>
          <a:prstGeom prst="rect">
            <a:avLst/>
          </a:prstGeom>
          <a:noFill/>
          <a:ln>
            <a:noFill/>
          </a:ln>
        </p:spPr>
      </p:pic>
      <p:pic>
        <p:nvPicPr>
          <p:cNvPr id="35" name="Google Shape;35;p5"/>
          <p:cNvPicPr preferRelativeResize="0"/>
          <p:nvPr/>
        </p:nvPicPr>
        <p:blipFill rotWithShape="1">
          <a:blip r:embed="rId2">
            <a:alphaModFix/>
          </a:blip>
          <a:srcRect b="57103"/>
          <a:stretch/>
        </p:blipFill>
        <p:spPr>
          <a:xfrm>
            <a:off x="6753564" y="3916218"/>
            <a:ext cx="3376782" cy="2941782"/>
          </a:xfrm>
          <a:prstGeom prst="rect">
            <a:avLst/>
          </a:prstGeom>
          <a:noFill/>
          <a:ln>
            <a:noFill/>
          </a:ln>
        </p:spPr>
      </p:pic>
      <p:pic>
        <p:nvPicPr>
          <p:cNvPr id="36" name="Google Shape;36;p5"/>
          <p:cNvPicPr preferRelativeResize="0"/>
          <p:nvPr/>
        </p:nvPicPr>
        <p:blipFill rotWithShape="1">
          <a:blip r:embed="rId2">
            <a:alphaModFix/>
          </a:blip>
          <a:srcRect r="38945" b="57103"/>
          <a:stretch/>
        </p:blipFill>
        <p:spPr>
          <a:xfrm>
            <a:off x="10130346" y="3916218"/>
            <a:ext cx="2061654" cy="2941782"/>
          </a:xfrm>
          <a:prstGeom prst="rect">
            <a:avLst/>
          </a:prstGeom>
          <a:noFill/>
          <a:ln>
            <a:noFill/>
          </a:ln>
        </p:spPr>
      </p:pic>
      <p:sp>
        <p:nvSpPr>
          <p:cNvPr id="37" name="Google Shape;37;p5"/>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5_Jefferson_Template_SlidesMania_5">
  <p:cSld name="Jefferson_3">
    <p:bg>
      <p:bgPr>
        <a:solidFill>
          <a:srgbClr val="F2F2F2"/>
        </a:solidFill>
        <a:effectLst/>
      </p:bgPr>
    </p:bg>
    <p:spTree>
      <p:nvGrpSpPr>
        <p:cNvPr id="1" name="Shape 38"/>
        <p:cNvGrpSpPr/>
        <p:nvPr/>
      </p:nvGrpSpPr>
      <p:grpSpPr>
        <a:xfrm>
          <a:off x="0" y="0"/>
          <a:ext cx="0" cy="0"/>
          <a:chOff x="0" y="0"/>
          <a:chExt cx="0" cy="0"/>
        </a:xfrm>
      </p:grpSpPr>
      <p:sp>
        <p:nvSpPr>
          <p:cNvPr id="39" name="Google Shape;39;p6"/>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6"/>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6"/>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6"/>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6"/>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5_Jefferson_Template_SlidesMania_6">
  <p:cSld name="Jefferson_2">
    <p:bg>
      <p:bgPr>
        <a:solidFill>
          <a:srgbClr val="F2F2F2"/>
        </a:solidFill>
        <a:effectLst/>
      </p:bgPr>
    </p:bg>
    <p:spTree>
      <p:nvGrpSpPr>
        <p:cNvPr id="1" name="Shape 44"/>
        <p:cNvGrpSpPr/>
        <p:nvPr/>
      </p:nvGrpSpPr>
      <p:grpSpPr>
        <a:xfrm>
          <a:off x="0" y="0"/>
          <a:ext cx="0" cy="0"/>
          <a:chOff x="0" y="0"/>
          <a:chExt cx="0" cy="0"/>
        </a:xfrm>
      </p:grpSpPr>
      <p:sp>
        <p:nvSpPr>
          <p:cNvPr id="45" name="Google Shape;45;p7"/>
          <p:cNvSpPr/>
          <p:nvPr/>
        </p:nvSpPr>
        <p:spPr>
          <a:xfrm>
            <a:off x="192823" y="3818268"/>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7"/>
          <p:cNvSpPr/>
          <p:nvPr/>
        </p:nvSpPr>
        <p:spPr>
          <a:xfrm>
            <a:off x="3191342" y="3818115"/>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7"/>
          <p:cNvSpPr/>
          <p:nvPr/>
        </p:nvSpPr>
        <p:spPr>
          <a:xfrm>
            <a:off x="6193381" y="3818115"/>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7"/>
          <p:cNvSpPr/>
          <p:nvPr/>
        </p:nvSpPr>
        <p:spPr>
          <a:xfrm>
            <a:off x="9201886" y="3808784"/>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 name="Google Shape;49;p7"/>
          <p:cNvSpPr/>
          <p:nvPr/>
        </p:nvSpPr>
        <p:spPr>
          <a:xfrm>
            <a:off x="8254460" y="1609164"/>
            <a:ext cx="3816000" cy="2050486"/>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7"/>
          <p:cNvSpPr/>
          <p:nvPr/>
        </p:nvSpPr>
        <p:spPr>
          <a:xfrm>
            <a:off x="192823" y="1609174"/>
            <a:ext cx="3816944" cy="2050476"/>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7"/>
          <p:cNvSpPr/>
          <p:nvPr/>
        </p:nvSpPr>
        <p:spPr>
          <a:xfrm>
            <a:off x="4169915" y="1616364"/>
            <a:ext cx="3924000" cy="2050476"/>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45_Jefferson_Template_SlidesMania_7">
  <p:cSld name="Jefferson_5">
    <p:bg>
      <p:bgPr>
        <a:solidFill>
          <a:srgbClr val="F2F2F2"/>
        </a:solidFill>
        <a:effectLst/>
      </p:bgPr>
    </p:bg>
    <p:spTree>
      <p:nvGrpSpPr>
        <p:cNvPr id="1" name="Shape 52"/>
        <p:cNvGrpSpPr/>
        <p:nvPr/>
      </p:nvGrpSpPr>
      <p:grpSpPr>
        <a:xfrm>
          <a:off x="0" y="0"/>
          <a:ext cx="0" cy="0"/>
          <a:chOff x="0" y="0"/>
          <a:chExt cx="0" cy="0"/>
        </a:xfrm>
      </p:grpSpPr>
      <p:sp>
        <p:nvSpPr>
          <p:cNvPr id="53" name="Google Shape;53;p8"/>
          <p:cNvSpPr/>
          <p:nvPr/>
        </p:nvSpPr>
        <p:spPr>
          <a:xfrm>
            <a:off x="391885" y="3870627"/>
            <a:ext cx="3806889" cy="2558159"/>
          </a:xfrm>
          <a:prstGeom prst="rect">
            <a:avLst/>
          </a:prstGeom>
          <a:solidFill>
            <a:srgbClr val="86CC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8"/>
          <p:cNvSpPr/>
          <p:nvPr/>
        </p:nvSpPr>
        <p:spPr>
          <a:xfrm>
            <a:off x="8003927" y="1710625"/>
            <a:ext cx="3796187" cy="2464864"/>
          </a:xfrm>
          <a:prstGeom prst="rect">
            <a:avLst/>
          </a:prstGeom>
          <a:solidFill>
            <a:srgbClr val="C998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8"/>
          <p:cNvSpPr/>
          <p:nvPr/>
        </p:nvSpPr>
        <p:spPr>
          <a:xfrm>
            <a:off x="4272550" y="4322619"/>
            <a:ext cx="3657600" cy="2106168"/>
          </a:xfrm>
          <a:prstGeom prst="rect">
            <a:avLst/>
          </a:prstGeom>
          <a:solidFill>
            <a:srgbClr val="E17D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8"/>
          <p:cNvSpPr/>
          <p:nvPr/>
        </p:nvSpPr>
        <p:spPr>
          <a:xfrm>
            <a:off x="4272550" y="1710625"/>
            <a:ext cx="3657600" cy="2530788"/>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45_Jefferson_Template_SlidesMania_8">
  <p:cSld name="Jefferson_7">
    <p:bg>
      <p:bgPr>
        <a:solidFill>
          <a:srgbClr val="F2F2F2"/>
        </a:solidFill>
        <a:effectLst/>
      </p:bgPr>
    </p:bg>
    <p:spTree>
      <p:nvGrpSpPr>
        <p:cNvPr id="1" name="Shape 57"/>
        <p:cNvGrpSpPr/>
        <p:nvPr/>
      </p:nvGrpSpPr>
      <p:grpSpPr>
        <a:xfrm>
          <a:off x="0" y="0"/>
          <a:ext cx="0" cy="0"/>
          <a:chOff x="0" y="0"/>
          <a:chExt cx="0" cy="0"/>
        </a:xfrm>
      </p:grpSpPr>
      <p:grpSp>
        <p:nvGrpSpPr>
          <p:cNvPr id="58" name="Google Shape;58;p9"/>
          <p:cNvGrpSpPr/>
          <p:nvPr/>
        </p:nvGrpSpPr>
        <p:grpSpPr>
          <a:xfrm>
            <a:off x="145863" y="1699491"/>
            <a:ext cx="11879752" cy="4915913"/>
            <a:chOff x="145863" y="3419663"/>
            <a:chExt cx="11879752" cy="3195739"/>
          </a:xfrm>
        </p:grpSpPr>
        <p:sp>
          <p:nvSpPr>
            <p:cNvPr id="59" name="Google Shape;59;p9"/>
            <p:cNvSpPr/>
            <p:nvPr/>
          </p:nvSpPr>
          <p:spPr>
            <a:xfrm>
              <a:off x="146921" y="3825551"/>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9"/>
            <p:cNvSpPr/>
            <p:nvPr/>
          </p:nvSpPr>
          <p:spPr>
            <a:xfrm>
              <a:off x="3145440" y="3825398"/>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9"/>
            <p:cNvSpPr/>
            <p:nvPr/>
          </p:nvSpPr>
          <p:spPr>
            <a:xfrm>
              <a:off x="6147479" y="3825398"/>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9"/>
            <p:cNvSpPr/>
            <p:nvPr/>
          </p:nvSpPr>
          <p:spPr>
            <a:xfrm>
              <a:off x="9155984" y="3816067"/>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9"/>
            <p:cNvSpPr/>
            <p:nvPr/>
          </p:nvSpPr>
          <p:spPr>
            <a:xfrm>
              <a:off x="145863" y="3429000"/>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9"/>
            <p:cNvSpPr/>
            <p:nvPr/>
          </p:nvSpPr>
          <p:spPr>
            <a:xfrm>
              <a:off x="3138224" y="3428998"/>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9"/>
            <p:cNvSpPr/>
            <p:nvPr/>
          </p:nvSpPr>
          <p:spPr>
            <a:xfrm>
              <a:off x="6148537" y="3428994"/>
              <a:ext cx="2869200"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9"/>
            <p:cNvSpPr/>
            <p:nvPr/>
          </p:nvSpPr>
          <p:spPr>
            <a:xfrm>
              <a:off x="9157042" y="3419663"/>
              <a:ext cx="2868573" cy="601824"/>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7" name="Google Shape;67;p9"/>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45_Jefferson_Template_SlidesMania_9">
  <p:cSld name="Jefferson_4">
    <p:bg>
      <p:bgPr>
        <a:solidFill>
          <a:srgbClr val="F2F2F2"/>
        </a:solidFill>
        <a:effectLst/>
      </p:bgPr>
    </p:bg>
    <p:spTree>
      <p:nvGrpSpPr>
        <p:cNvPr id="1" name="Shape 68"/>
        <p:cNvGrpSpPr/>
        <p:nvPr/>
      </p:nvGrpSpPr>
      <p:grpSpPr>
        <a:xfrm>
          <a:off x="0" y="0"/>
          <a:ext cx="0" cy="0"/>
          <a:chOff x="0" y="0"/>
          <a:chExt cx="0" cy="0"/>
        </a:xfrm>
      </p:grpSpPr>
      <p:grpSp>
        <p:nvGrpSpPr>
          <p:cNvPr id="69" name="Google Shape;69;p10"/>
          <p:cNvGrpSpPr/>
          <p:nvPr/>
        </p:nvGrpSpPr>
        <p:grpSpPr>
          <a:xfrm rot="10800000" flipH="1">
            <a:off x="165394" y="1747121"/>
            <a:ext cx="11877637" cy="5110878"/>
            <a:chOff x="165394" y="1747121"/>
            <a:chExt cx="11877637" cy="5110878"/>
          </a:xfrm>
        </p:grpSpPr>
        <p:sp>
          <p:nvSpPr>
            <p:cNvPr id="70" name="Google Shape;70;p10"/>
            <p:cNvSpPr/>
            <p:nvPr/>
          </p:nvSpPr>
          <p:spPr>
            <a:xfrm>
              <a:off x="165394" y="4682836"/>
              <a:ext cx="11877637" cy="2175163"/>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0"/>
            <p:cNvSpPr/>
            <p:nvPr/>
          </p:nvSpPr>
          <p:spPr>
            <a:xfrm>
              <a:off x="165394" y="1756605"/>
              <a:ext cx="2868573" cy="2789851"/>
            </a:xfrm>
            <a:prstGeom prst="rect">
              <a:avLst/>
            </a:prstGeom>
            <a:solidFill>
              <a:srgbClr val="7FCF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10"/>
            <p:cNvSpPr/>
            <p:nvPr/>
          </p:nvSpPr>
          <p:spPr>
            <a:xfrm>
              <a:off x="3163913" y="1756452"/>
              <a:ext cx="2868573" cy="2790000"/>
            </a:xfrm>
            <a:prstGeom prst="rect">
              <a:avLst/>
            </a:prstGeom>
            <a:solidFill>
              <a:srgbClr val="E9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10"/>
            <p:cNvSpPr/>
            <p:nvPr/>
          </p:nvSpPr>
          <p:spPr>
            <a:xfrm>
              <a:off x="6165952" y="1756452"/>
              <a:ext cx="2869200" cy="2790000"/>
            </a:xfrm>
            <a:prstGeom prst="rect">
              <a:avLst/>
            </a:prstGeom>
            <a:solidFill>
              <a:srgbClr val="E988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10"/>
            <p:cNvSpPr/>
            <p:nvPr/>
          </p:nvSpPr>
          <p:spPr>
            <a:xfrm>
              <a:off x="9174457" y="1747121"/>
              <a:ext cx="2868574" cy="2790000"/>
            </a:xfrm>
            <a:prstGeom prst="rect">
              <a:avLst/>
            </a:prstGeom>
            <a:solidFill>
              <a:srgbClr val="7DC3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5" name="Google Shape;75;p10"/>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61227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hyperlink" Target="http://www.education.gouv.qc.ca/fileadmin/site_web/documents/dpse/evaluation/LesChoixDeNotreEcole_DocSoutien_f.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p:nvPr/>
        </p:nvSpPr>
        <p:spPr>
          <a:xfrm>
            <a:off x="1383925" y="5228550"/>
            <a:ext cx="7465500" cy="126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700" b="1">
                <a:solidFill>
                  <a:schemeClr val="lt1"/>
                </a:solidFill>
                <a:latin typeface="Barlow"/>
                <a:ea typeface="Barlow"/>
                <a:cs typeface="Barlow"/>
                <a:sym typeface="Barlow"/>
              </a:rPr>
              <a:t>Document d’information sur la nature et les moments des principales évaluations</a:t>
            </a:r>
            <a:endParaRPr sz="2700" b="1">
              <a:solidFill>
                <a:schemeClr val="lt1"/>
              </a:solidFill>
              <a:latin typeface="Barlow"/>
              <a:ea typeface="Barlow"/>
              <a:cs typeface="Barlow"/>
              <a:sym typeface="Barlow"/>
            </a:endParaRPr>
          </a:p>
          <a:p>
            <a:pPr marL="0" marR="0" lvl="0" indent="0" algn="ctr" rtl="0">
              <a:spcBef>
                <a:spcPts val="0"/>
              </a:spcBef>
              <a:spcAft>
                <a:spcPts val="0"/>
              </a:spcAft>
              <a:buNone/>
            </a:pPr>
            <a:r>
              <a:rPr lang="es-ES" sz="2700" b="1">
                <a:solidFill>
                  <a:schemeClr val="lt1"/>
                </a:solidFill>
                <a:latin typeface="Barlow"/>
                <a:ea typeface="Barlow"/>
                <a:cs typeface="Barlow"/>
                <a:sym typeface="Barlow"/>
              </a:rPr>
              <a:t>2024-2025</a:t>
            </a:r>
            <a:endParaRPr sz="2700" b="1">
              <a:solidFill>
                <a:schemeClr val="lt1"/>
              </a:solidFill>
              <a:latin typeface="Barlow"/>
              <a:ea typeface="Barlow"/>
              <a:cs typeface="Barlow"/>
              <a:sym typeface="Barlow"/>
            </a:endParaRPr>
          </a:p>
          <a:p>
            <a:pPr marL="0" marR="0" lvl="0" indent="0" algn="ctr" rtl="0">
              <a:spcBef>
                <a:spcPts val="0"/>
              </a:spcBef>
              <a:spcAft>
                <a:spcPts val="0"/>
              </a:spcAft>
              <a:buNone/>
            </a:pPr>
            <a:r>
              <a:rPr lang="es-ES" sz="2000" b="1">
                <a:solidFill>
                  <a:schemeClr val="lt1"/>
                </a:solidFill>
                <a:latin typeface="Barlow"/>
                <a:ea typeface="Barlow"/>
                <a:cs typeface="Barlow"/>
                <a:sym typeface="Barlow"/>
              </a:rPr>
              <a:t>2</a:t>
            </a:r>
            <a:r>
              <a:rPr lang="es-ES" sz="2000" b="1" baseline="30000">
                <a:solidFill>
                  <a:schemeClr val="lt1"/>
                </a:solidFill>
                <a:latin typeface="Barlow"/>
                <a:ea typeface="Barlow"/>
                <a:cs typeface="Barlow"/>
                <a:sym typeface="Barlow"/>
              </a:rPr>
              <a:t>e</a:t>
            </a:r>
            <a:r>
              <a:rPr lang="es-ES" sz="2000" b="1">
                <a:solidFill>
                  <a:schemeClr val="lt1"/>
                </a:solidFill>
                <a:latin typeface="Barlow"/>
                <a:ea typeface="Barlow"/>
                <a:cs typeface="Barlow"/>
                <a:sym typeface="Barlow"/>
              </a:rPr>
              <a:t> année du primaire</a:t>
            </a:r>
            <a:endParaRPr sz="2000" b="1">
              <a:solidFill>
                <a:schemeClr val="lt1"/>
              </a:solidFill>
              <a:latin typeface="Barlow"/>
              <a:ea typeface="Barlow"/>
              <a:cs typeface="Barlow"/>
              <a:sym typeface="Barlow"/>
            </a:endParaRPr>
          </a:p>
        </p:txBody>
      </p:sp>
      <p:sp>
        <p:nvSpPr>
          <p:cNvPr id="93" name="Google Shape;93;p13"/>
          <p:cNvSpPr txBox="1"/>
          <p:nvPr/>
        </p:nvSpPr>
        <p:spPr>
          <a:xfrm>
            <a:off x="1162050" y="255775"/>
            <a:ext cx="2151000" cy="369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s-ES" sz="1800">
                <a:solidFill>
                  <a:schemeClr val="lt1"/>
                </a:solidFill>
                <a:latin typeface="Barlow"/>
                <a:ea typeface="Barlow"/>
                <a:cs typeface="Barlow"/>
                <a:sym typeface="Barlow"/>
              </a:rPr>
              <a:t>COMMUNICATIONS OFFICIELLES</a:t>
            </a:r>
            <a:endParaRPr/>
          </a:p>
        </p:txBody>
      </p:sp>
      <p:sp>
        <p:nvSpPr>
          <p:cNvPr id="94" name="Google Shape;94;p13"/>
          <p:cNvSpPr txBox="1"/>
          <p:nvPr/>
        </p:nvSpPr>
        <p:spPr>
          <a:xfrm>
            <a:off x="4207099" y="255850"/>
            <a:ext cx="1669500"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DATES À RETENIR</a:t>
            </a:r>
            <a:endParaRPr sz="1800">
              <a:solidFill>
                <a:schemeClr val="lt1"/>
              </a:solidFill>
              <a:latin typeface="Barlow"/>
              <a:ea typeface="Barlow"/>
              <a:cs typeface="Barlow"/>
              <a:sym typeface="Barlow"/>
            </a:endParaRPr>
          </a:p>
          <a:p>
            <a:pPr marL="0" marR="0" lvl="0" indent="0" algn="l" rtl="0">
              <a:spcBef>
                <a:spcPts val="0"/>
              </a:spcBef>
              <a:spcAft>
                <a:spcPts val="0"/>
              </a:spcAft>
              <a:buNone/>
            </a:pPr>
            <a:endParaRPr sz="1800">
              <a:solidFill>
                <a:schemeClr val="lt1"/>
              </a:solidFill>
              <a:latin typeface="Barlow"/>
              <a:ea typeface="Barlow"/>
              <a:cs typeface="Barlow"/>
              <a:sym typeface="Barlow"/>
            </a:endParaRPr>
          </a:p>
        </p:txBody>
      </p:sp>
      <p:sp>
        <p:nvSpPr>
          <p:cNvPr id="95" name="Google Shape;95;p13"/>
          <p:cNvSpPr txBox="1"/>
          <p:nvPr/>
        </p:nvSpPr>
        <p:spPr>
          <a:xfrm>
            <a:off x="6866938" y="255775"/>
            <a:ext cx="1977000" cy="53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rgbClr val="FFFFFF"/>
                </a:solidFill>
                <a:latin typeface="Barlow"/>
                <a:ea typeface="Barlow"/>
                <a:cs typeface="Barlow"/>
                <a:sym typeface="Barlow"/>
              </a:rPr>
              <a:t>COMPÉTENCES ÉVALUÉES</a:t>
            </a:r>
            <a:endParaRPr sz="1800">
              <a:solidFill>
                <a:srgbClr val="FFFFFF"/>
              </a:solidFill>
              <a:latin typeface="Barlow"/>
              <a:ea typeface="Barlow"/>
              <a:cs typeface="Barlow"/>
              <a:sym typeface="Barlow"/>
            </a:endParaRPr>
          </a:p>
        </p:txBody>
      </p:sp>
      <p:sp>
        <p:nvSpPr>
          <p:cNvPr id="96" name="Google Shape;96;p13"/>
          <p:cNvSpPr txBox="1"/>
          <p:nvPr/>
        </p:nvSpPr>
        <p:spPr>
          <a:xfrm>
            <a:off x="9743875" y="255800"/>
            <a:ext cx="16695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ES" sz="1800">
                <a:solidFill>
                  <a:schemeClr val="lt1"/>
                </a:solidFill>
                <a:latin typeface="Barlow"/>
                <a:ea typeface="Barlow"/>
                <a:cs typeface="Barlow"/>
                <a:sym typeface="Barlow"/>
              </a:rPr>
              <a:t>NATURE DES ÉVALUATIONS</a:t>
            </a:r>
            <a:endParaRPr/>
          </a:p>
        </p:txBody>
      </p:sp>
      <p:pic>
        <p:nvPicPr>
          <p:cNvPr id="97" name="Google Shape;97;p13"/>
          <p:cNvPicPr preferRelativeResize="0"/>
          <p:nvPr/>
        </p:nvPicPr>
        <p:blipFill>
          <a:blip r:embed="rId3">
            <a:alphaModFix/>
          </a:blip>
          <a:stretch>
            <a:fillRect/>
          </a:stretch>
        </p:blipFill>
        <p:spPr>
          <a:xfrm>
            <a:off x="9500300" y="5984683"/>
            <a:ext cx="2057400" cy="742950"/>
          </a:xfrm>
          <a:prstGeom prst="rect">
            <a:avLst/>
          </a:prstGeom>
          <a:noFill/>
          <a:ln>
            <a:noFill/>
          </a:ln>
        </p:spPr>
      </p:pic>
      <p:grpSp>
        <p:nvGrpSpPr>
          <p:cNvPr id="98" name="Google Shape;98;p13"/>
          <p:cNvGrpSpPr/>
          <p:nvPr/>
        </p:nvGrpSpPr>
        <p:grpSpPr>
          <a:xfrm>
            <a:off x="3713827" y="192845"/>
            <a:ext cx="694810" cy="811823"/>
            <a:chOff x="6907250" y="4018375"/>
            <a:chExt cx="226625" cy="265875"/>
          </a:xfrm>
        </p:grpSpPr>
        <p:sp>
          <p:nvSpPr>
            <p:cNvPr id="99" name="Google Shape;99;p13"/>
            <p:cNvSpPr/>
            <p:nvPr/>
          </p:nvSpPr>
          <p:spPr>
            <a:xfrm>
              <a:off x="6953650" y="4018375"/>
              <a:ext cx="133375" cy="119575"/>
            </a:xfrm>
            <a:custGeom>
              <a:avLst/>
              <a:gdLst/>
              <a:ahLst/>
              <a:cxnLst/>
              <a:rect l="l" t="t" r="r" b="b"/>
              <a:pathLst>
                <a:path w="5335" h="4783" extrusionOk="0">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6967025" y="4234275"/>
              <a:ext cx="106625" cy="49975"/>
            </a:xfrm>
            <a:custGeom>
              <a:avLst/>
              <a:gdLst/>
              <a:ahLst/>
              <a:cxnLst/>
              <a:rect l="l" t="t" r="r" b="b"/>
              <a:pathLst>
                <a:path w="4265" h="1999" extrusionOk="0">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6907250" y="4071900"/>
              <a:ext cx="226625" cy="212350"/>
            </a:xfrm>
            <a:custGeom>
              <a:avLst/>
              <a:gdLst/>
              <a:ahLst/>
              <a:cxnLst/>
              <a:rect l="l" t="t" r="r" b="b"/>
              <a:pathLst>
                <a:path w="9065" h="8494" extrusionOk="0">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3"/>
          <p:cNvSpPr/>
          <p:nvPr/>
        </p:nvSpPr>
        <p:spPr>
          <a:xfrm>
            <a:off x="9106786" y="282682"/>
            <a:ext cx="637079" cy="63218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6202645" y="186723"/>
            <a:ext cx="825891" cy="824067"/>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13"/>
          <p:cNvGrpSpPr/>
          <p:nvPr/>
        </p:nvGrpSpPr>
        <p:grpSpPr>
          <a:xfrm>
            <a:off x="555454" y="250077"/>
            <a:ext cx="700039" cy="697383"/>
            <a:chOff x="5684575" y="4038000"/>
            <a:chExt cx="252950" cy="252950"/>
          </a:xfrm>
        </p:grpSpPr>
        <p:sp>
          <p:nvSpPr>
            <p:cNvPr id="105" name="Google Shape;105;p13"/>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4" descr="Imagen que contiene pared, niño, interior, cepillo de dientes&#10;&#10;Descripción generada automáticamente"/>
          <p:cNvPicPr preferRelativeResize="0"/>
          <p:nvPr/>
        </p:nvPicPr>
        <p:blipFill rotWithShape="1">
          <a:blip r:embed="rId3">
            <a:alphaModFix/>
          </a:blip>
          <a:srcRect/>
          <a:stretch/>
        </p:blipFill>
        <p:spPr>
          <a:xfrm>
            <a:off x="6143280" y="1516618"/>
            <a:ext cx="2868574" cy="1912382"/>
          </a:xfrm>
          <a:prstGeom prst="rect">
            <a:avLst/>
          </a:prstGeom>
          <a:noFill/>
          <a:ln>
            <a:noFill/>
          </a:ln>
        </p:spPr>
      </p:pic>
      <p:pic>
        <p:nvPicPr>
          <p:cNvPr id="116" name="Google Shape;116;p14" descr="Imagen que contiene persona, suelo, pose, sujetando&#10;&#10;Descripción generada automáticamente"/>
          <p:cNvPicPr preferRelativeResize="0"/>
          <p:nvPr/>
        </p:nvPicPr>
        <p:blipFill rotWithShape="1">
          <a:blip r:embed="rId4">
            <a:alphaModFix/>
          </a:blip>
          <a:srcRect/>
          <a:stretch/>
        </p:blipFill>
        <p:spPr>
          <a:xfrm>
            <a:off x="146921" y="1516618"/>
            <a:ext cx="2868574" cy="1912382"/>
          </a:xfrm>
          <a:prstGeom prst="rect">
            <a:avLst/>
          </a:prstGeom>
          <a:noFill/>
          <a:ln>
            <a:noFill/>
          </a:ln>
        </p:spPr>
      </p:pic>
      <p:pic>
        <p:nvPicPr>
          <p:cNvPr id="117" name="Google Shape;117;p14" descr="Imagen que contiene persona, hierba, exterior, niño&#10;&#10;Descripción generada automáticamente"/>
          <p:cNvPicPr preferRelativeResize="0"/>
          <p:nvPr/>
        </p:nvPicPr>
        <p:blipFill rotWithShape="1">
          <a:blip r:embed="rId5">
            <a:alphaModFix/>
          </a:blip>
          <a:srcRect/>
          <a:stretch/>
        </p:blipFill>
        <p:spPr>
          <a:xfrm>
            <a:off x="9154800" y="1507286"/>
            <a:ext cx="2868575" cy="1912383"/>
          </a:xfrm>
          <a:prstGeom prst="rect">
            <a:avLst/>
          </a:prstGeom>
          <a:noFill/>
          <a:ln>
            <a:noFill/>
          </a:ln>
        </p:spPr>
      </p:pic>
      <p:pic>
        <p:nvPicPr>
          <p:cNvPr id="118" name="Google Shape;118;p14" descr="Imagen que contiene niño, persona, pequeño, joven&#10;&#10;Descripción generada automáticamente"/>
          <p:cNvPicPr preferRelativeResize="0"/>
          <p:nvPr/>
        </p:nvPicPr>
        <p:blipFill rotWithShape="1">
          <a:blip r:embed="rId6">
            <a:alphaModFix/>
          </a:blip>
          <a:srcRect/>
          <a:stretch/>
        </p:blipFill>
        <p:spPr>
          <a:xfrm>
            <a:off x="3140339" y="1516618"/>
            <a:ext cx="2868573" cy="1912382"/>
          </a:xfrm>
          <a:prstGeom prst="rect">
            <a:avLst/>
          </a:prstGeom>
          <a:noFill/>
          <a:ln>
            <a:noFill/>
          </a:ln>
        </p:spPr>
      </p:pic>
      <p:sp>
        <p:nvSpPr>
          <p:cNvPr id="119" name="Google Shape;119;p14"/>
          <p:cNvSpPr txBox="1"/>
          <p:nvPr/>
        </p:nvSpPr>
        <p:spPr>
          <a:xfrm>
            <a:off x="326575" y="242600"/>
            <a:ext cx="7693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rgbClr val="3F3F3F"/>
                </a:solidFill>
                <a:latin typeface="Barlow"/>
                <a:ea typeface="Barlow"/>
                <a:cs typeface="Barlow"/>
                <a:sym typeface="Barlow"/>
              </a:rPr>
              <a:t>  Remise des communications officielles</a:t>
            </a:r>
            <a:endParaRPr/>
          </a:p>
        </p:txBody>
      </p:sp>
      <p:sp>
        <p:nvSpPr>
          <p:cNvPr id="120" name="Google Shape;120;p14"/>
          <p:cNvSpPr txBox="1"/>
          <p:nvPr/>
        </p:nvSpPr>
        <p:spPr>
          <a:xfrm>
            <a:off x="391849" y="827375"/>
            <a:ext cx="11641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rgbClr val="3F3F3F"/>
                </a:solidFill>
                <a:latin typeface="Barlow"/>
                <a:ea typeface="Barlow"/>
                <a:cs typeface="Barlow"/>
                <a:sym typeface="Barlow"/>
              </a:rPr>
              <a:t>    Des communications mensuelles sont aussi prévues dans le cas des élèves qui éprouvent des difficultés sur le plan des apprentissages et du comportement. </a:t>
            </a:r>
            <a:endParaRPr sz="1300">
              <a:solidFill>
                <a:srgbClr val="3F3F3F"/>
              </a:solidFill>
              <a:latin typeface="Barlow"/>
              <a:ea typeface="Barlow"/>
              <a:cs typeface="Barlow"/>
              <a:sym typeface="Barlow"/>
            </a:endParaRPr>
          </a:p>
        </p:txBody>
      </p:sp>
      <p:cxnSp>
        <p:nvCxnSpPr>
          <p:cNvPr id="121" name="Google Shape;121;p14"/>
          <p:cNvCxnSpPr/>
          <p:nvPr/>
        </p:nvCxnSpPr>
        <p:spPr>
          <a:xfrm rot="10800000" flipH="1">
            <a:off x="582479" y="1352670"/>
            <a:ext cx="1170000" cy="9600"/>
          </a:xfrm>
          <a:prstGeom prst="straightConnector1">
            <a:avLst/>
          </a:prstGeom>
          <a:noFill/>
          <a:ln w="19050" cap="flat" cmpd="sng">
            <a:solidFill>
              <a:srgbClr val="7FCFE5"/>
            </a:solidFill>
            <a:prstDash val="solid"/>
            <a:miter lim="800000"/>
            <a:headEnd type="none" w="sm" len="sm"/>
            <a:tailEnd type="none" w="sm" len="sm"/>
          </a:ln>
        </p:spPr>
      </p:cxnSp>
      <p:sp>
        <p:nvSpPr>
          <p:cNvPr id="122" name="Google Shape;122;p14"/>
          <p:cNvSpPr txBox="1"/>
          <p:nvPr/>
        </p:nvSpPr>
        <p:spPr>
          <a:xfrm>
            <a:off x="144800" y="3429001"/>
            <a:ext cx="2828400" cy="48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1</a:t>
            </a:r>
            <a:r>
              <a:rPr lang="es-ES" sz="1800" baseline="30000">
                <a:solidFill>
                  <a:schemeClr val="lt1"/>
                </a:solidFill>
                <a:latin typeface="Barlow"/>
                <a:ea typeface="Barlow"/>
                <a:cs typeface="Barlow"/>
                <a:sym typeface="Barlow"/>
              </a:rPr>
              <a:t>re</a:t>
            </a:r>
            <a:r>
              <a:rPr lang="es-ES" sz="1800">
                <a:solidFill>
                  <a:schemeClr val="lt1"/>
                </a:solidFill>
                <a:latin typeface="Barlow"/>
                <a:ea typeface="Barlow"/>
                <a:cs typeface="Barlow"/>
                <a:sym typeface="Barlow"/>
              </a:rPr>
              <a:t> communication</a:t>
            </a:r>
            <a:endParaRPr sz="1800">
              <a:solidFill>
                <a:schemeClr val="lt1"/>
              </a:solidFill>
              <a:latin typeface="Barlow"/>
              <a:ea typeface="Barlow"/>
              <a:cs typeface="Barlow"/>
              <a:sym typeface="Barlow"/>
            </a:endParaRPr>
          </a:p>
          <a:p>
            <a:pPr marL="0" marR="0" lvl="0" indent="0" algn="ctr" rtl="0">
              <a:spcBef>
                <a:spcPts val="0"/>
              </a:spcBef>
              <a:spcAft>
                <a:spcPts val="0"/>
              </a:spcAft>
              <a:buNone/>
            </a:pPr>
            <a:endParaRPr sz="1800">
              <a:solidFill>
                <a:schemeClr val="lt1"/>
              </a:solidFill>
              <a:latin typeface="Barlow"/>
              <a:ea typeface="Barlow"/>
              <a:cs typeface="Barlow"/>
              <a:sym typeface="Barlow"/>
            </a:endParaRPr>
          </a:p>
        </p:txBody>
      </p:sp>
      <p:sp>
        <p:nvSpPr>
          <p:cNvPr id="123" name="Google Shape;123;p14"/>
          <p:cNvSpPr txBox="1"/>
          <p:nvPr/>
        </p:nvSpPr>
        <p:spPr>
          <a:xfrm>
            <a:off x="3150263" y="3429001"/>
            <a:ext cx="2828400" cy="48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1</a:t>
            </a:r>
            <a:r>
              <a:rPr lang="es-ES" sz="1800" baseline="30000">
                <a:solidFill>
                  <a:schemeClr val="lt1"/>
                </a:solidFill>
                <a:latin typeface="Barlow"/>
                <a:ea typeface="Barlow"/>
                <a:cs typeface="Barlow"/>
                <a:sym typeface="Barlow"/>
              </a:rPr>
              <a:t>er</a:t>
            </a:r>
            <a:r>
              <a:rPr lang="es-ES" sz="1800">
                <a:solidFill>
                  <a:schemeClr val="lt1"/>
                </a:solidFill>
                <a:latin typeface="Barlow"/>
                <a:ea typeface="Barlow"/>
                <a:cs typeface="Barlow"/>
                <a:sym typeface="Barlow"/>
              </a:rPr>
              <a:t> bulletin</a:t>
            </a:r>
            <a:endParaRPr sz="1800">
              <a:solidFill>
                <a:schemeClr val="lt1"/>
              </a:solidFill>
              <a:latin typeface="Barlow"/>
              <a:ea typeface="Barlow"/>
              <a:cs typeface="Barlow"/>
              <a:sym typeface="Barlow"/>
            </a:endParaRPr>
          </a:p>
          <a:p>
            <a:pPr marL="0" marR="0" lvl="0" indent="0" algn="ctr" rtl="0">
              <a:spcBef>
                <a:spcPts val="0"/>
              </a:spcBef>
              <a:spcAft>
                <a:spcPts val="0"/>
              </a:spcAft>
              <a:buNone/>
            </a:pPr>
            <a:r>
              <a:rPr lang="es-ES" sz="1800">
                <a:solidFill>
                  <a:schemeClr val="lt1"/>
                </a:solidFill>
                <a:latin typeface="Barlow"/>
                <a:ea typeface="Barlow"/>
                <a:cs typeface="Barlow"/>
                <a:sym typeface="Barlow"/>
              </a:rPr>
              <a:t>20%</a:t>
            </a:r>
            <a:endParaRPr sz="1800">
              <a:solidFill>
                <a:schemeClr val="lt1"/>
              </a:solidFill>
              <a:latin typeface="Barlow"/>
              <a:ea typeface="Barlow"/>
              <a:cs typeface="Barlow"/>
              <a:sym typeface="Barlow"/>
            </a:endParaRPr>
          </a:p>
          <a:p>
            <a:pPr marL="0" marR="0" lvl="0" indent="0" algn="ctr" rtl="0">
              <a:spcBef>
                <a:spcPts val="0"/>
              </a:spcBef>
              <a:spcAft>
                <a:spcPts val="0"/>
              </a:spcAft>
              <a:buNone/>
            </a:pPr>
            <a:endParaRPr sz="1800">
              <a:solidFill>
                <a:schemeClr val="lt1"/>
              </a:solidFill>
              <a:latin typeface="Barlow"/>
              <a:ea typeface="Barlow"/>
              <a:cs typeface="Barlow"/>
              <a:sym typeface="Barlow"/>
            </a:endParaRPr>
          </a:p>
        </p:txBody>
      </p:sp>
      <p:sp>
        <p:nvSpPr>
          <p:cNvPr id="124" name="Google Shape;124;p14"/>
          <p:cNvSpPr txBox="1"/>
          <p:nvPr/>
        </p:nvSpPr>
        <p:spPr>
          <a:xfrm>
            <a:off x="6155750" y="3429150"/>
            <a:ext cx="2828400" cy="48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2</a:t>
            </a:r>
            <a:r>
              <a:rPr lang="es-ES" sz="1800" baseline="30000">
                <a:solidFill>
                  <a:schemeClr val="lt1"/>
                </a:solidFill>
                <a:latin typeface="Barlow"/>
                <a:ea typeface="Barlow"/>
                <a:cs typeface="Barlow"/>
                <a:sym typeface="Barlow"/>
              </a:rPr>
              <a:t>e</a:t>
            </a:r>
            <a:r>
              <a:rPr lang="es-ES" sz="1800">
                <a:solidFill>
                  <a:schemeClr val="lt1"/>
                </a:solidFill>
                <a:latin typeface="Barlow"/>
                <a:ea typeface="Barlow"/>
                <a:cs typeface="Barlow"/>
                <a:sym typeface="Barlow"/>
              </a:rPr>
              <a:t> bulletin</a:t>
            </a:r>
            <a:endParaRPr sz="1800">
              <a:solidFill>
                <a:schemeClr val="lt1"/>
              </a:solidFill>
              <a:latin typeface="Barlow"/>
              <a:ea typeface="Barlow"/>
              <a:cs typeface="Barlow"/>
              <a:sym typeface="Barlow"/>
            </a:endParaRPr>
          </a:p>
          <a:p>
            <a:pPr marL="0" marR="0" lvl="0" indent="0" algn="ctr" rtl="0">
              <a:spcBef>
                <a:spcPts val="0"/>
              </a:spcBef>
              <a:spcAft>
                <a:spcPts val="0"/>
              </a:spcAft>
              <a:buNone/>
            </a:pPr>
            <a:r>
              <a:rPr lang="es-ES" sz="1800">
                <a:solidFill>
                  <a:schemeClr val="lt1"/>
                </a:solidFill>
                <a:latin typeface="Barlow"/>
                <a:ea typeface="Barlow"/>
                <a:cs typeface="Barlow"/>
                <a:sym typeface="Barlow"/>
              </a:rPr>
              <a:t>20%</a:t>
            </a:r>
            <a:endParaRPr sz="1800">
              <a:solidFill>
                <a:schemeClr val="lt1"/>
              </a:solidFill>
              <a:latin typeface="Barlow"/>
              <a:ea typeface="Barlow"/>
              <a:cs typeface="Barlow"/>
              <a:sym typeface="Barlow"/>
            </a:endParaRPr>
          </a:p>
        </p:txBody>
      </p:sp>
      <p:sp>
        <p:nvSpPr>
          <p:cNvPr id="125" name="Google Shape;125;p14"/>
          <p:cNvSpPr txBox="1"/>
          <p:nvPr/>
        </p:nvSpPr>
        <p:spPr>
          <a:xfrm>
            <a:off x="9176000" y="3429150"/>
            <a:ext cx="2828400" cy="43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lt1"/>
                </a:solidFill>
                <a:latin typeface="Barlow"/>
                <a:ea typeface="Barlow"/>
                <a:cs typeface="Barlow"/>
                <a:sym typeface="Barlow"/>
              </a:rPr>
              <a:t>3</a:t>
            </a:r>
            <a:r>
              <a:rPr lang="es-ES" sz="1800" baseline="30000">
                <a:solidFill>
                  <a:schemeClr val="lt1"/>
                </a:solidFill>
                <a:latin typeface="Barlow"/>
                <a:ea typeface="Barlow"/>
                <a:cs typeface="Barlow"/>
                <a:sym typeface="Barlow"/>
              </a:rPr>
              <a:t>e</a:t>
            </a:r>
            <a:r>
              <a:rPr lang="es-ES" sz="1800">
                <a:solidFill>
                  <a:schemeClr val="lt1"/>
                </a:solidFill>
                <a:latin typeface="Barlow"/>
                <a:ea typeface="Barlow"/>
                <a:cs typeface="Barlow"/>
                <a:sym typeface="Barlow"/>
              </a:rPr>
              <a:t> bulletin</a:t>
            </a:r>
            <a:endParaRPr sz="1800">
              <a:solidFill>
                <a:schemeClr val="lt1"/>
              </a:solidFill>
              <a:latin typeface="Barlow"/>
              <a:ea typeface="Barlow"/>
              <a:cs typeface="Barlow"/>
              <a:sym typeface="Barlow"/>
            </a:endParaRPr>
          </a:p>
          <a:p>
            <a:pPr marL="0" marR="0" lvl="0" indent="0" algn="ctr" rtl="0">
              <a:spcBef>
                <a:spcPts val="0"/>
              </a:spcBef>
              <a:spcAft>
                <a:spcPts val="0"/>
              </a:spcAft>
              <a:buNone/>
            </a:pPr>
            <a:r>
              <a:rPr lang="es-ES" sz="1800">
                <a:solidFill>
                  <a:schemeClr val="lt1"/>
                </a:solidFill>
                <a:latin typeface="Barlow"/>
                <a:ea typeface="Barlow"/>
                <a:cs typeface="Barlow"/>
                <a:sym typeface="Barlow"/>
              </a:rPr>
              <a:t>60%</a:t>
            </a:r>
            <a:endParaRPr sz="1800">
              <a:solidFill>
                <a:schemeClr val="lt1"/>
              </a:solidFill>
              <a:latin typeface="Barlow"/>
              <a:ea typeface="Barlow"/>
              <a:cs typeface="Barlow"/>
              <a:sym typeface="Barlow"/>
            </a:endParaRPr>
          </a:p>
        </p:txBody>
      </p:sp>
      <p:sp>
        <p:nvSpPr>
          <p:cNvPr id="126" name="Google Shape;126;p14"/>
          <p:cNvSpPr txBox="1"/>
          <p:nvPr/>
        </p:nvSpPr>
        <p:spPr>
          <a:xfrm>
            <a:off x="187350" y="4029075"/>
            <a:ext cx="2828400" cy="253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rgbClr val="3F3F3F"/>
                </a:solidFill>
                <a:latin typeface="Barlow"/>
                <a:ea typeface="Barlow"/>
                <a:cs typeface="Barlow"/>
                <a:sym typeface="Barlow"/>
              </a:rPr>
              <a:t>Appréciation rendue disponible aux parents sur Mozaïk portail </a:t>
            </a:r>
            <a:r>
              <a:rPr lang="es-ES" sz="1300" b="1">
                <a:solidFill>
                  <a:srgbClr val="3F3F3F"/>
                </a:solidFill>
                <a:latin typeface="Barlow"/>
                <a:ea typeface="Barlow"/>
                <a:cs typeface="Barlow"/>
                <a:sym typeface="Barlow"/>
              </a:rPr>
              <a:t>au plus tard le 15 octobre.</a:t>
            </a:r>
            <a:endParaRPr sz="1300" b="1">
              <a:solidFill>
                <a:srgbClr val="3F3F3F"/>
              </a:solidFill>
              <a:latin typeface="Barlow"/>
              <a:ea typeface="Barlow"/>
              <a:cs typeface="Barlow"/>
              <a:sym typeface="Barlow"/>
            </a:endParaRPr>
          </a:p>
          <a:p>
            <a:pPr marL="0" marR="0" lvl="0" indent="0" algn="l" rtl="0">
              <a:spcBef>
                <a:spcPts val="0"/>
              </a:spcBef>
              <a:spcAft>
                <a:spcPts val="0"/>
              </a:spcAft>
              <a:buNone/>
            </a:pPr>
            <a:endParaRPr sz="900">
              <a:solidFill>
                <a:srgbClr val="3F3F3F"/>
              </a:solidFill>
              <a:latin typeface="Barlow"/>
              <a:ea typeface="Barlow"/>
              <a:cs typeface="Barlow"/>
              <a:sym typeface="Barlow"/>
            </a:endParaRPr>
          </a:p>
          <a:p>
            <a:pPr marL="0" marR="0" lvl="0" indent="0" algn="l" rtl="0">
              <a:spcBef>
                <a:spcPts val="0"/>
              </a:spcBef>
              <a:spcAft>
                <a:spcPts val="0"/>
              </a:spcAft>
              <a:buNone/>
            </a:pPr>
            <a:r>
              <a:rPr lang="es-ES" sz="1300">
                <a:solidFill>
                  <a:srgbClr val="3F3F3F"/>
                </a:solidFill>
                <a:latin typeface="Barlow"/>
                <a:ea typeface="Barlow"/>
                <a:cs typeface="Barlow"/>
                <a:sym typeface="Barlow"/>
              </a:rPr>
              <a:t>Cette communication écrite permet aux titulaires de vous transmettre une appréciation générale du cheminement de votre enfant en français et en mathématique. Elle vous informe aussi de son adaptation, de son comportement et de son attitude face aux tâches scolaires. </a:t>
            </a:r>
            <a:endParaRPr sz="1700">
              <a:solidFill>
                <a:srgbClr val="3F3F3F"/>
              </a:solidFill>
              <a:latin typeface="Barlow"/>
              <a:ea typeface="Barlow"/>
              <a:cs typeface="Barlow"/>
              <a:sym typeface="Barlow"/>
            </a:endParaRPr>
          </a:p>
        </p:txBody>
      </p:sp>
      <p:sp>
        <p:nvSpPr>
          <p:cNvPr id="127" name="Google Shape;127;p14"/>
          <p:cNvSpPr txBox="1"/>
          <p:nvPr/>
        </p:nvSpPr>
        <p:spPr>
          <a:xfrm>
            <a:off x="3204082" y="4181486"/>
            <a:ext cx="2730000" cy="181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rgbClr val="3F3F3F"/>
                </a:solidFill>
                <a:latin typeface="Barlow"/>
                <a:ea typeface="Barlow"/>
                <a:cs typeface="Barlow"/>
                <a:sym typeface="Barlow"/>
              </a:rPr>
              <a:t>Bulletin rendu disponible aux parents sur Mozaïk portail a</a:t>
            </a:r>
            <a:r>
              <a:rPr lang="es-ES" sz="1300" b="1">
                <a:solidFill>
                  <a:srgbClr val="3F3F3F"/>
                </a:solidFill>
                <a:latin typeface="Barlow"/>
                <a:ea typeface="Barlow"/>
                <a:cs typeface="Barlow"/>
                <a:sym typeface="Barlow"/>
              </a:rPr>
              <a:t>u plus tard le 20 novembre.</a:t>
            </a:r>
            <a:endParaRPr sz="1300" b="1">
              <a:solidFill>
                <a:srgbClr val="3F3F3F"/>
              </a:solidFill>
              <a:latin typeface="Barlow"/>
              <a:ea typeface="Barlow"/>
              <a:cs typeface="Barlow"/>
              <a:sym typeface="Barlow"/>
            </a:endParaRPr>
          </a:p>
          <a:p>
            <a:pPr marL="0" marR="0" lvl="0" indent="0" algn="l" rtl="0">
              <a:spcBef>
                <a:spcPts val="0"/>
              </a:spcBef>
              <a:spcAft>
                <a:spcPts val="0"/>
              </a:spcAft>
              <a:buNone/>
            </a:pPr>
            <a:endParaRPr sz="1300">
              <a:solidFill>
                <a:srgbClr val="3F3F3F"/>
              </a:solidFill>
              <a:latin typeface="Barlow"/>
              <a:ea typeface="Barlow"/>
              <a:cs typeface="Barlow"/>
              <a:sym typeface="Barlow"/>
            </a:endParaRPr>
          </a:p>
          <a:p>
            <a:pPr marL="0" marR="0" lvl="0" indent="0" algn="l" rtl="0">
              <a:spcBef>
                <a:spcPts val="0"/>
              </a:spcBef>
              <a:spcAft>
                <a:spcPts val="0"/>
              </a:spcAft>
              <a:buNone/>
            </a:pPr>
            <a:r>
              <a:rPr lang="es-ES" sz="1300">
                <a:solidFill>
                  <a:srgbClr val="3F3F3F"/>
                </a:solidFill>
                <a:latin typeface="Barlow"/>
                <a:ea typeface="Barlow"/>
                <a:cs typeface="Barlow"/>
                <a:sym typeface="Barlow"/>
              </a:rPr>
              <a:t>Rencontre individuelle des parents de chaque élève.</a:t>
            </a:r>
            <a:endParaRPr sz="1100">
              <a:solidFill>
                <a:srgbClr val="3F3F3F"/>
              </a:solidFill>
            </a:endParaRPr>
          </a:p>
        </p:txBody>
      </p:sp>
      <p:sp>
        <p:nvSpPr>
          <p:cNvPr id="128" name="Google Shape;128;p14"/>
          <p:cNvSpPr txBox="1"/>
          <p:nvPr/>
        </p:nvSpPr>
        <p:spPr>
          <a:xfrm>
            <a:off x="6220800" y="4161199"/>
            <a:ext cx="2730000" cy="191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solidFill>
                  <a:srgbClr val="3F3F3F"/>
                </a:solidFill>
                <a:latin typeface="Barlow"/>
                <a:ea typeface="Barlow"/>
                <a:cs typeface="Barlow"/>
                <a:sym typeface="Barlow"/>
              </a:rPr>
              <a:t>Bulletin rendu disponible aux parents sur Mozaïk portail a</a:t>
            </a:r>
            <a:r>
              <a:rPr lang="es-ES" sz="1300" b="1">
                <a:solidFill>
                  <a:srgbClr val="3F3F3F"/>
                </a:solidFill>
                <a:latin typeface="Barlow"/>
                <a:ea typeface="Barlow"/>
                <a:cs typeface="Barlow"/>
                <a:sym typeface="Barlow"/>
              </a:rPr>
              <a:t>u plus tard le 15 mars.</a:t>
            </a:r>
            <a:endParaRPr sz="1300" b="1">
              <a:solidFill>
                <a:srgbClr val="3F3F3F"/>
              </a:solidFill>
              <a:latin typeface="Barlow"/>
              <a:ea typeface="Barlow"/>
              <a:cs typeface="Barlow"/>
              <a:sym typeface="Barlow"/>
            </a:endParaRPr>
          </a:p>
          <a:p>
            <a:pPr marL="0" marR="0" lvl="0" indent="0" algn="l" rtl="0">
              <a:spcBef>
                <a:spcPts val="0"/>
              </a:spcBef>
              <a:spcAft>
                <a:spcPts val="0"/>
              </a:spcAft>
              <a:buNone/>
            </a:pPr>
            <a:endParaRPr sz="1300" b="1">
              <a:solidFill>
                <a:srgbClr val="3F3F3F"/>
              </a:solidFill>
              <a:latin typeface="Barlow"/>
              <a:ea typeface="Barlow"/>
              <a:cs typeface="Barlow"/>
              <a:sym typeface="Barlow"/>
            </a:endParaRPr>
          </a:p>
          <a:p>
            <a:pPr marL="0" marR="0" lvl="0" indent="0" algn="l" rtl="0">
              <a:spcBef>
                <a:spcPts val="0"/>
              </a:spcBef>
              <a:spcAft>
                <a:spcPts val="0"/>
              </a:spcAft>
              <a:buNone/>
            </a:pPr>
            <a:r>
              <a:rPr lang="es-ES" sz="1300">
                <a:solidFill>
                  <a:srgbClr val="3F3F3F"/>
                </a:solidFill>
                <a:latin typeface="Barlow"/>
                <a:ea typeface="Barlow"/>
                <a:cs typeface="Barlow"/>
                <a:sym typeface="Barlow"/>
              </a:rPr>
              <a:t>Rencontre des parents sur invitation.</a:t>
            </a:r>
            <a:endParaRPr sz="1300">
              <a:solidFill>
                <a:srgbClr val="3F3F3F"/>
              </a:solidFill>
              <a:latin typeface="Barlow"/>
              <a:ea typeface="Barlow"/>
              <a:cs typeface="Barlow"/>
              <a:sym typeface="Barlow"/>
            </a:endParaRPr>
          </a:p>
        </p:txBody>
      </p:sp>
      <p:sp>
        <p:nvSpPr>
          <p:cNvPr id="129" name="Google Shape;129;p14"/>
          <p:cNvSpPr txBox="1"/>
          <p:nvPr/>
        </p:nvSpPr>
        <p:spPr>
          <a:xfrm>
            <a:off x="9237525" y="4161050"/>
            <a:ext cx="2730000" cy="191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a:solidFill>
                  <a:srgbClr val="3F3F3F"/>
                </a:solidFill>
                <a:latin typeface="Barlow"/>
                <a:ea typeface="Barlow"/>
                <a:cs typeface="Barlow"/>
                <a:sym typeface="Barlow"/>
              </a:rPr>
              <a:t>B</a:t>
            </a:r>
            <a:r>
              <a:rPr lang="es-ES" sz="1300">
                <a:solidFill>
                  <a:srgbClr val="3F3F3F"/>
                </a:solidFill>
                <a:latin typeface="Barlow"/>
                <a:ea typeface="Barlow"/>
                <a:cs typeface="Barlow"/>
                <a:sym typeface="Barlow"/>
              </a:rPr>
              <a:t>ulletin rendu disponible aux parents sur Mozaïk portail </a:t>
            </a:r>
            <a:r>
              <a:rPr lang="es-ES" sz="1300" b="1">
                <a:solidFill>
                  <a:srgbClr val="3F3F3F"/>
                </a:solidFill>
                <a:latin typeface="Barlow"/>
                <a:ea typeface="Barlow"/>
                <a:cs typeface="Barlow"/>
                <a:sym typeface="Barlow"/>
              </a:rPr>
              <a:t>au plus tard le 10 juillet.</a:t>
            </a:r>
            <a:endParaRPr sz="1300" b="1">
              <a:solidFill>
                <a:srgbClr val="3F3F3F"/>
              </a:solidFill>
              <a:latin typeface="Barlow"/>
              <a:ea typeface="Barlow"/>
              <a:cs typeface="Barlow"/>
              <a:sym typeface="Barlow"/>
            </a:endParaRPr>
          </a:p>
          <a:p>
            <a:pPr marL="0" marR="0" lvl="0" indent="0" algn="l" rtl="0">
              <a:spcBef>
                <a:spcPts val="0"/>
              </a:spcBef>
              <a:spcAft>
                <a:spcPts val="0"/>
              </a:spcAft>
              <a:buNone/>
            </a:pPr>
            <a:endParaRPr sz="1300" b="1">
              <a:solidFill>
                <a:srgbClr val="3F3F3F"/>
              </a:solidFill>
              <a:latin typeface="Barlow"/>
              <a:ea typeface="Barlow"/>
              <a:cs typeface="Barlow"/>
              <a:sym typeface="Barlow"/>
            </a:endParaRPr>
          </a:p>
          <a:p>
            <a:pPr marL="0" lvl="0" indent="0" algn="l" rtl="0">
              <a:spcBef>
                <a:spcPts val="0"/>
              </a:spcBef>
              <a:spcAft>
                <a:spcPts val="0"/>
              </a:spcAft>
              <a:buClr>
                <a:schemeClr val="dk1"/>
              </a:buClr>
              <a:buFont typeface="Arial"/>
              <a:buNone/>
            </a:pPr>
            <a:r>
              <a:rPr lang="es-ES" sz="1300">
                <a:solidFill>
                  <a:srgbClr val="3F3F3F"/>
                </a:solidFill>
                <a:latin typeface="Barlow"/>
                <a:ea typeface="Barlow"/>
                <a:cs typeface="Barlow"/>
                <a:sym typeface="Barlow"/>
              </a:rPr>
              <a:t>Des évaluations de fin d’année peuvent être proposées en mai et juin. Il est important d’en informer le titulaire avant la planification d’un voyage ou la prise d’un rendez-vous. </a:t>
            </a:r>
            <a:endParaRPr sz="1100">
              <a:solidFill>
                <a:srgbClr val="3F3F3F"/>
              </a:solidFill>
            </a:endParaRPr>
          </a:p>
          <a:p>
            <a:pPr marL="0" marR="0" lvl="0" indent="0" algn="l" rtl="0">
              <a:spcBef>
                <a:spcPts val="0"/>
              </a:spcBef>
              <a:spcAft>
                <a:spcPts val="0"/>
              </a:spcAft>
              <a:buNone/>
            </a:pPr>
            <a:r>
              <a:rPr lang="es-ES">
                <a:solidFill>
                  <a:schemeClr val="lt1"/>
                </a:solidFill>
                <a:latin typeface="Barlow"/>
                <a:ea typeface="Barlow"/>
                <a:cs typeface="Barlow"/>
                <a:sym typeface="Barlow"/>
              </a:rPr>
              <a:t> </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5"/>
          <p:cNvSpPr txBox="1"/>
          <p:nvPr/>
        </p:nvSpPr>
        <p:spPr>
          <a:xfrm>
            <a:off x="326575" y="242600"/>
            <a:ext cx="11770200" cy="58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s-ES" sz="2200">
                <a:solidFill>
                  <a:srgbClr val="3F3F3F"/>
                </a:solidFill>
                <a:latin typeface="Barlow"/>
                <a:ea typeface="Barlow"/>
                <a:cs typeface="Barlow"/>
                <a:sym typeface="Barlow"/>
              </a:rPr>
              <a:t>Les titulaires vous donneront des informations concernant les forces, les défis et les progrès de votre enfant à l’aide de commentaires sur les apprentissages et le comportement.</a:t>
            </a:r>
            <a:endParaRPr sz="1800"/>
          </a:p>
        </p:txBody>
      </p:sp>
      <p:sp>
        <p:nvSpPr>
          <p:cNvPr id="135" name="Google Shape;135;p15"/>
          <p:cNvSpPr txBox="1"/>
          <p:nvPr/>
        </p:nvSpPr>
        <p:spPr>
          <a:xfrm>
            <a:off x="326575" y="982225"/>
            <a:ext cx="9760500" cy="21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300">
                <a:latin typeface="Barlow"/>
                <a:ea typeface="Barlow"/>
                <a:cs typeface="Barlow"/>
                <a:sym typeface="Barlow"/>
              </a:rPr>
              <a:t> Deux des compétences suivantes feront l’objet de commentaires écrits dans les bulletins de la 1</a:t>
            </a:r>
            <a:r>
              <a:rPr lang="es-ES" sz="1300" baseline="30000">
                <a:latin typeface="Barlow"/>
                <a:ea typeface="Barlow"/>
                <a:cs typeface="Barlow"/>
                <a:sym typeface="Barlow"/>
              </a:rPr>
              <a:t>re</a:t>
            </a:r>
            <a:r>
              <a:rPr lang="es-ES" sz="1300">
                <a:latin typeface="Barlow"/>
                <a:ea typeface="Barlow"/>
                <a:cs typeface="Barlow"/>
                <a:sym typeface="Barlow"/>
              </a:rPr>
              <a:t> et de la 3</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p:txBody>
      </p:sp>
      <p:cxnSp>
        <p:nvCxnSpPr>
          <p:cNvPr id="136" name="Google Shape;136;p15"/>
          <p:cNvCxnSpPr/>
          <p:nvPr/>
        </p:nvCxnSpPr>
        <p:spPr>
          <a:xfrm>
            <a:off x="450293" y="1362270"/>
            <a:ext cx="1229100" cy="0"/>
          </a:xfrm>
          <a:prstGeom prst="straightConnector1">
            <a:avLst/>
          </a:prstGeom>
          <a:noFill/>
          <a:ln w="19050" cap="flat" cmpd="sng">
            <a:solidFill>
              <a:srgbClr val="E78A61"/>
            </a:solidFill>
            <a:prstDash val="solid"/>
            <a:miter lim="800000"/>
            <a:headEnd type="none" w="sm" len="sm"/>
            <a:tailEnd type="none" w="sm" len="sm"/>
          </a:ln>
        </p:spPr>
      </p:cxnSp>
      <p:sp>
        <p:nvSpPr>
          <p:cNvPr id="137" name="Google Shape;137;p15"/>
          <p:cNvSpPr txBox="1"/>
          <p:nvPr/>
        </p:nvSpPr>
        <p:spPr>
          <a:xfrm>
            <a:off x="391885" y="1853241"/>
            <a:ext cx="5206481" cy="15696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graphicFrame>
        <p:nvGraphicFramePr>
          <p:cNvPr id="138" name="Google Shape;138;p15"/>
          <p:cNvGraphicFramePr/>
          <p:nvPr/>
        </p:nvGraphicFramePr>
        <p:xfrm>
          <a:off x="919825" y="1685575"/>
          <a:ext cx="3000000" cy="3000000"/>
        </p:xfrm>
        <a:graphic>
          <a:graphicData uri="http://schemas.openxmlformats.org/drawingml/2006/table">
            <a:tbl>
              <a:tblPr>
                <a:noFill/>
                <a:tableStyleId>{EB73BCE0-C0FE-4822-9E69-82B2964B702A}</a:tableStyleId>
              </a:tblPr>
              <a:tblGrid>
                <a:gridCol w="542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s-ES" b="1">
                          <a:latin typeface="Barlow"/>
                          <a:ea typeface="Barlow"/>
                          <a:cs typeface="Barlow"/>
                          <a:sym typeface="Barlow"/>
                        </a:rPr>
                        <a:t>Compétences à la section 3 du bulletin</a:t>
                      </a:r>
                      <a:endParaRPr b="1">
                        <a:latin typeface="Barlow"/>
                        <a:ea typeface="Barlow"/>
                        <a:cs typeface="Barlow"/>
                        <a:sym typeface="Barlow"/>
                      </a:endParaRPr>
                    </a:p>
                  </a:txBody>
                  <a:tcPr marL="91425" marR="91425" marT="91425" marB="91425">
                    <a:solidFill>
                      <a:srgbClr val="B2CB71"/>
                    </a:solidFill>
                  </a:tcPr>
                </a:tc>
                <a:tc>
                  <a:txBody>
                    <a:bodyPr/>
                    <a:lstStyle/>
                    <a:p>
                      <a:pPr marL="0" lvl="0" indent="0" algn="ctr" rtl="0">
                        <a:spcBef>
                          <a:spcPts val="0"/>
                        </a:spcBef>
                        <a:spcAft>
                          <a:spcPts val="0"/>
                        </a:spcAft>
                        <a:buNone/>
                      </a:pPr>
                      <a:r>
                        <a:rPr lang="es-ES">
                          <a:latin typeface="Barlow Medium"/>
                          <a:ea typeface="Barlow Medium"/>
                          <a:cs typeface="Barlow Medium"/>
                          <a:sym typeface="Barlow Medium"/>
                        </a:rPr>
                        <a:t>1</a:t>
                      </a:r>
                      <a:r>
                        <a:rPr lang="es-ES" baseline="30000">
                          <a:latin typeface="Barlow Medium"/>
                          <a:ea typeface="Barlow Medium"/>
                          <a:cs typeface="Barlow Medium"/>
                          <a:sym typeface="Barlow Medium"/>
                        </a:rPr>
                        <a:t>re</a:t>
                      </a:r>
                      <a:r>
                        <a:rPr lang="es-ES">
                          <a:latin typeface="Barlow Medium"/>
                          <a:ea typeface="Barlow Medium"/>
                          <a:cs typeface="Barlow Medium"/>
                          <a:sym typeface="Barlow Medium"/>
                        </a:rPr>
                        <a:t> étape</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None/>
                      </a:pPr>
                      <a:r>
                        <a:rPr lang="es-ES">
                          <a:latin typeface="Barlow Medium"/>
                          <a:ea typeface="Barlow Medium"/>
                          <a:cs typeface="Barlow Medium"/>
                          <a:sym typeface="Barlow Medium"/>
                        </a:rPr>
                        <a:t>2</a:t>
                      </a:r>
                      <a:r>
                        <a:rPr lang="es-ES" baseline="30000">
                          <a:latin typeface="Barlow Medium"/>
                          <a:ea typeface="Barlow Medium"/>
                          <a:cs typeface="Barlow Medium"/>
                          <a:sym typeface="Barlow Medium"/>
                        </a:rPr>
                        <a:t>e</a:t>
                      </a:r>
                      <a:r>
                        <a:rPr lang="es-ES">
                          <a:latin typeface="Barlow Medium"/>
                          <a:ea typeface="Barlow Medium"/>
                          <a:cs typeface="Barlow Medium"/>
                          <a:sym typeface="Barlow Medium"/>
                        </a:rPr>
                        <a:t> étape</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None/>
                      </a:pPr>
                      <a:r>
                        <a:rPr lang="es-ES">
                          <a:latin typeface="Barlow Medium"/>
                          <a:ea typeface="Barlow Medium"/>
                          <a:cs typeface="Barlow Medium"/>
                          <a:sym typeface="Barlow Medium"/>
                        </a:rPr>
                        <a:t>3</a:t>
                      </a:r>
                      <a:r>
                        <a:rPr lang="es-ES" baseline="30000">
                          <a:latin typeface="Barlow Medium"/>
                          <a:ea typeface="Barlow Medium"/>
                          <a:cs typeface="Barlow Medium"/>
                          <a:sym typeface="Barlow Medium"/>
                        </a:rPr>
                        <a:t>e</a:t>
                      </a:r>
                      <a:r>
                        <a:rPr lang="es-ES">
                          <a:latin typeface="Barlow Medium"/>
                          <a:ea typeface="Barlow Medium"/>
                          <a:cs typeface="Barlow Medium"/>
                          <a:sym typeface="Barlow Medium"/>
                        </a:rPr>
                        <a:t> étape</a:t>
                      </a:r>
                      <a:endParaRPr>
                        <a:latin typeface="Barlow Medium"/>
                        <a:ea typeface="Barlow Medium"/>
                        <a:cs typeface="Barlow Medium"/>
                        <a:sym typeface="Barlow Medium"/>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ES">
                          <a:latin typeface="Barlow Medium"/>
                          <a:ea typeface="Barlow Medium"/>
                          <a:cs typeface="Barlow Medium"/>
                          <a:sym typeface="Barlow Medium"/>
                        </a:rPr>
                        <a:t>Organiser son travail</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solidFill>
                      <a:srgbClr val="B2CB71"/>
                    </a:solidFill>
                  </a:tcPr>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s-ES">
                          <a:latin typeface="Barlow Medium"/>
                          <a:ea typeface="Barlow Medium"/>
                          <a:cs typeface="Barlow Medium"/>
                          <a:sym typeface="Barlow Medium"/>
                        </a:rPr>
                        <a:t>Travailler en équipe</a:t>
                      </a:r>
                      <a:endParaRPr>
                        <a:latin typeface="Barlow Medium"/>
                        <a:ea typeface="Barlow Medium"/>
                        <a:cs typeface="Barlow Medium"/>
                        <a:sym typeface="Barlow Medium"/>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solidFill>
                      <a:srgbClr val="B2CB71"/>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s-ES">
                          <a:latin typeface="Barlow Medium"/>
                          <a:ea typeface="Barlow Medium"/>
                          <a:cs typeface="Barlow Medium"/>
                          <a:sym typeface="Barlow Medium"/>
                        </a:rPr>
                        <a:t>Savoir communiquer</a:t>
                      </a:r>
                      <a:endParaRPr>
                        <a:latin typeface="Barlow Medium"/>
                        <a:ea typeface="Barlow Medium"/>
                        <a:cs typeface="Barlow Medium"/>
                        <a:sym typeface="Barlow Medium"/>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p>
                  </a:txBody>
                  <a:tcPr marL="91425" marR="91425" marT="91425" marB="91425">
                    <a:solidFill>
                      <a:srgbClr val="B2CB71"/>
                    </a:solidFill>
                  </a:tcPr>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s-ES">
                          <a:latin typeface="Barlow Medium"/>
                          <a:ea typeface="Barlow Medium"/>
                          <a:cs typeface="Barlow Medium"/>
                          <a:sym typeface="Barlow Medium"/>
                        </a:rPr>
                        <a:t>Exercer son jugement critique</a:t>
                      </a:r>
                      <a:endParaRPr>
                        <a:latin typeface="Barlow Medium"/>
                        <a:ea typeface="Barlow Medium"/>
                        <a:cs typeface="Barlow Medium"/>
                        <a:sym typeface="Barlow Medium"/>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solidFill>
                      <a:srgbClr val="B2CB71"/>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
        <p:nvSpPr>
          <p:cNvPr id="139" name="Google Shape;139;p15"/>
          <p:cNvSpPr txBox="1"/>
          <p:nvPr/>
        </p:nvSpPr>
        <p:spPr>
          <a:xfrm>
            <a:off x="8448475" y="5031650"/>
            <a:ext cx="3572100" cy="1708500"/>
          </a:xfrm>
          <a:prstGeom prst="rect">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s-ES" sz="900">
                <a:solidFill>
                  <a:schemeClr val="dk1"/>
                </a:solidFill>
                <a:latin typeface="Barlow"/>
                <a:ea typeface="Barlow"/>
                <a:cs typeface="Barlow"/>
                <a:sym typeface="Barlow"/>
              </a:rPr>
              <a:t>Précisions : Ces commentaires, qui sont transmis aux </a:t>
            </a:r>
            <a:r>
              <a:rPr lang="es-ES" sz="900" b="1">
                <a:solidFill>
                  <a:schemeClr val="dk1"/>
                </a:solidFill>
                <a:latin typeface="Barlow"/>
                <a:ea typeface="Barlow"/>
                <a:cs typeface="Barlow"/>
                <a:sym typeface="Barlow"/>
              </a:rPr>
              <a:t>étapes 1 et 3</a:t>
            </a:r>
            <a:r>
              <a:rPr lang="es-ES" sz="900">
                <a:solidFill>
                  <a:schemeClr val="dk1"/>
                </a:solidFill>
                <a:latin typeface="Barlow"/>
                <a:ea typeface="Barlow"/>
                <a:cs typeface="Barlow"/>
                <a:sym typeface="Barlow"/>
              </a:rPr>
              <a:t> au primaire et au secondaire, peuvent porter sur les mêmes compétences ou sur des compétences différentes au début et à la fin de l'année - il est à noter que les commentaires sur ces compétences ne reposent pas sur une évaluation formelle. (</a:t>
            </a:r>
            <a:r>
              <a:rPr lang="es-ES" sz="900" u="sng">
                <a:solidFill>
                  <a:schemeClr val="hlink"/>
                </a:solidFill>
                <a:latin typeface="Barlow"/>
                <a:ea typeface="Barlow"/>
                <a:cs typeface="Barlow"/>
                <a:sym typeface="Barlow"/>
                <a:hlinkClick r:id="rId3"/>
              </a:rPr>
              <a:t>http://www.education.gouv.qc.ca/fileadmin/site_web/documents/dpse/evaluation/LesChoixDeNotreEcole_DocSoutien_f.pdf</a:t>
            </a:r>
            <a:r>
              <a:rPr lang="es-ES" sz="900">
                <a:solidFill>
                  <a:schemeClr val="dk1"/>
                </a:solidFill>
                <a:latin typeface="Barlow"/>
                <a:ea typeface="Barlow"/>
                <a:cs typeface="Barlow"/>
                <a:sym typeface="Barlow"/>
              </a:rPr>
              <a:t>)</a:t>
            </a:r>
            <a:endParaRPr sz="900">
              <a:solidFill>
                <a:schemeClr val="dk1"/>
              </a:solidFill>
              <a:latin typeface="Barlow"/>
              <a:ea typeface="Barlow"/>
              <a:cs typeface="Barlow"/>
              <a:sym typeface="Barlow"/>
            </a:endParaRPr>
          </a:p>
          <a:p>
            <a:pPr marL="0" lvl="0" indent="0" algn="just" rtl="0">
              <a:spcBef>
                <a:spcPts val="0"/>
              </a:spcBef>
              <a:spcAft>
                <a:spcPts val="0"/>
              </a:spcAft>
              <a:buNone/>
            </a:pPr>
            <a:endParaRPr sz="900">
              <a:solidFill>
                <a:schemeClr val="dk1"/>
              </a:solidFill>
              <a:latin typeface="Barlow"/>
              <a:ea typeface="Barlow"/>
              <a:cs typeface="Barlow"/>
              <a:sym typeface="Barlow"/>
            </a:endParaRPr>
          </a:p>
          <a:p>
            <a:pPr marL="0" lvl="0" indent="0" algn="just" rtl="0">
              <a:spcBef>
                <a:spcPts val="0"/>
              </a:spcBef>
              <a:spcAft>
                <a:spcPts val="0"/>
              </a:spcAft>
              <a:buNone/>
            </a:pPr>
            <a:endParaRPr sz="900">
              <a:solidFill>
                <a:schemeClr val="dk1"/>
              </a:solidFill>
              <a:latin typeface="Barlow"/>
              <a:ea typeface="Barlow"/>
              <a:cs typeface="Barlow"/>
              <a:sym typeface="Barlow"/>
            </a:endParaRPr>
          </a:p>
          <a:p>
            <a:pPr marL="0" lvl="0" indent="0" algn="just" rtl="0">
              <a:spcBef>
                <a:spcPts val="0"/>
              </a:spcBef>
              <a:spcAft>
                <a:spcPts val="0"/>
              </a:spcAft>
              <a:buClr>
                <a:schemeClr val="dk1"/>
              </a:buClr>
              <a:buSzPts val="1100"/>
              <a:buFont typeface="Arial"/>
              <a:buNone/>
            </a:pPr>
            <a:r>
              <a:rPr lang="es-ES" sz="900">
                <a:solidFill>
                  <a:schemeClr val="dk1"/>
                </a:solidFill>
                <a:latin typeface="Barlow"/>
                <a:ea typeface="Barlow"/>
                <a:cs typeface="Barlow"/>
                <a:sym typeface="Barlow"/>
              </a:rPr>
              <a:t>Cette information s’adresse aux enseignants et doit être retirée de la version remise aux parents.</a:t>
            </a:r>
            <a:endParaRPr sz="900">
              <a:solidFill>
                <a:schemeClr val="dk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p:nvPr/>
        </p:nvSpPr>
        <p:spPr>
          <a:xfrm>
            <a:off x="254181" y="150250"/>
            <a:ext cx="6988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000">
                <a:solidFill>
                  <a:srgbClr val="3F3F3F"/>
                </a:solidFill>
                <a:latin typeface="Barlow"/>
                <a:ea typeface="Barlow"/>
                <a:cs typeface="Barlow"/>
                <a:sym typeface="Barlow"/>
              </a:rPr>
              <a:t>Les compétences évaluées</a:t>
            </a:r>
            <a:endParaRPr sz="1200"/>
          </a:p>
        </p:txBody>
      </p:sp>
      <p:sp>
        <p:nvSpPr>
          <p:cNvPr id="145" name="Google Shape;145;p16"/>
          <p:cNvSpPr txBox="1"/>
          <p:nvPr/>
        </p:nvSpPr>
        <p:spPr>
          <a:xfrm>
            <a:off x="5481450" y="257938"/>
            <a:ext cx="1229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rgbClr val="3F3F3F"/>
                </a:solidFill>
                <a:latin typeface="Barlow"/>
                <a:ea typeface="Barlow"/>
                <a:cs typeface="Barlow"/>
                <a:sym typeface="Barlow"/>
              </a:rPr>
              <a:t>2</a:t>
            </a:r>
            <a:r>
              <a:rPr lang="es-ES" sz="1800" b="1" baseline="30000">
                <a:solidFill>
                  <a:srgbClr val="3F3F3F"/>
                </a:solidFill>
                <a:latin typeface="Barlow"/>
                <a:ea typeface="Barlow"/>
                <a:cs typeface="Barlow"/>
                <a:sym typeface="Barlow"/>
              </a:rPr>
              <a:t>e</a:t>
            </a:r>
            <a:r>
              <a:rPr lang="es-ES" sz="1800" b="1">
                <a:solidFill>
                  <a:srgbClr val="3F3F3F"/>
                </a:solidFill>
                <a:latin typeface="Barlow"/>
                <a:ea typeface="Barlow"/>
                <a:cs typeface="Barlow"/>
                <a:sym typeface="Barlow"/>
              </a:rPr>
              <a:t> année</a:t>
            </a:r>
            <a:endParaRPr b="1"/>
          </a:p>
        </p:txBody>
      </p:sp>
      <p:graphicFrame>
        <p:nvGraphicFramePr>
          <p:cNvPr id="146" name="Google Shape;146;p16"/>
          <p:cNvGraphicFramePr/>
          <p:nvPr/>
        </p:nvGraphicFramePr>
        <p:xfrm>
          <a:off x="391875" y="1272975"/>
          <a:ext cx="3000000" cy="3000000"/>
        </p:xfrm>
        <a:graphic>
          <a:graphicData uri="http://schemas.openxmlformats.org/drawingml/2006/table">
            <a:tbl>
              <a:tblPr>
                <a:noFill/>
                <a:tableStyleId>{EB73BCE0-C0FE-4822-9E69-82B2964B702A}</a:tableStyleId>
              </a:tblPr>
              <a:tblGrid>
                <a:gridCol w="1433975">
                  <a:extLst>
                    <a:ext uri="{9D8B030D-6E8A-4147-A177-3AD203B41FA5}">
                      <a16:colId xmlns:a16="http://schemas.microsoft.com/office/drawing/2014/main" val="20000"/>
                    </a:ext>
                  </a:extLst>
                </a:gridCol>
                <a:gridCol w="231647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1050">
                  <a:extLst>
                    <a:ext uri="{9D8B030D-6E8A-4147-A177-3AD203B41FA5}">
                      <a16:colId xmlns:a16="http://schemas.microsoft.com/office/drawing/2014/main" val="20005"/>
                    </a:ext>
                  </a:extLst>
                </a:gridCol>
              </a:tblGrid>
              <a:tr h="1453750">
                <a:tc>
                  <a:txBody>
                    <a:bodyPr/>
                    <a:lstStyle/>
                    <a:p>
                      <a:pPr marL="0" lvl="0" indent="0" algn="ctr" rtl="0">
                        <a:spcBef>
                          <a:spcPts val="0"/>
                        </a:spcBef>
                        <a:spcAft>
                          <a:spcPts val="0"/>
                        </a:spcAft>
                        <a:buNone/>
                      </a:pPr>
                      <a:r>
                        <a:rPr lang="es-ES" sz="1300">
                          <a:latin typeface="Barlow"/>
                          <a:ea typeface="Barlow"/>
                          <a:cs typeface="Barlow"/>
                          <a:sym typeface="Barlow"/>
                        </a:rPr>
                        <a:t>Disciplines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Compétences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1</a:t>
                      </a:r>
                      <a:r>
                        <a:rPr lang="es-ES" sz="1300" baseline="30000">
                          <a:latin typeface="Barlow"/>
                          <a:ea typeface="Barlow"/>
                          <a:cs typeface="Barlow"/>
                          <a:sym typeface="Barlow"/>
                        </a:rPr>
                        <a:t>re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2</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3</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(60 %)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Nature des évaluations</a:t>
                      </a:r>
                      <a:endParaRPr sz="1300">
                        <a:latin typeface="Barlow"/>
                        <a:ea typeface="Barlow"/>
                        <a:cs typeface="Barlow"/>
                        <a:sym typeface="Barlow"/>
                      </a:endParaRPr>
                    </a:p>
                    <a:p>
                      <a:pPr marL="0" lvl="0" indent="0" algn="ctr" rtl="0">
                        <a:spcBef>
                          <a:spcPts val="0"/>
                        </a:spcBef>
                        <a:spcAft>
                          <a:spcPts val="0"/>
                        </a:spcAft>
                        <a:buNone/>
                      </a:pPr>
                      <a:endParaRPr sz="400">
                        <a:latin typeface="Barlow"/>
                        <a:ea typeface="Barlow"/>
                        <a:cs typeface="Barlow"/>
                        <a:sym typeface="Barlow"/>
                      </a:endParaRPr>
                    </a:p>
                    <a:p>
                      <a:pPr marL="0" lvl="0" indent="0" algn="ctr" rtl="0">
                        <a:spcBef>
                          <a:spcPts val="0"/>
                        </a:spcBef>
                        <a:spcAft>
                          <a:spcPts val="0"/>
                        </a:spcAft>
                        <a:buNone/>
                      </a:pPr>
                      <a:endParaRPr sz="400">
                        <a:latin typeface="Barlow"/>
                        <a:ea typeface="Barlow"/>
                        <a:cs typeface="Barlow"/>
                        <a:sym typeface="Barlow"/>
                      </a:endParaRPr>
                    </a:p>
                    <a:p>
                      <a:pPr marL="0" lvl="0" indent="0" algn="just" rtl="0">
                        <a:spcBef>
                          <a:spcPts val="0"/>
                        </a:spcBef>
                        <a:spcAft>
                          <a:spcPts val="0"/>
                        </a:spcAft>
                        <a:buClr>
                          <a:schemeClr val="dk1"/>
                        </a:buClr>
                        <a:buSzPts val="1100"/>
                        <a:buFont typeface="Arial"/>
                        <a:buNone/>
                      </a:pPr>
                      <a:r>
                        <a:rPr lang="es-ES" sz="1000">
                          <a:solidFill>
                            <a:schemeClr val="dk1"/>
                          </a:solidFill>
                          <a:latin typeface="Barlow"/>
                          <a:ea typeface="Barlow"/>
                          <a:cs typeface="Barlow"/>
                          <a:sym typeface="Barlow"/>
                        </a:rPr>
                        <a:t>Les conversations et les observations des enseignants ainsi que les productions de l’élève permettent de recueillir des informations tout au long de sa progression. En variant les preuves d’apprentissage, le portrait obtenu est beaucoup plus complet et le jugement final est plus représentatif des acquis de l’élève. Il est à noter que pour produire le résultat au bulletin, les enseignants ont appuyé leur jugement sur les traces les plus récentes</a:t>
                      </a:r>
                      <a:r>
                        <a:rPr lang="es-ES" sz="1000">
                          <a:solidFill>
                            <a:srgbClr val="FF0000"/>
                          </a:solidFill>
                          <a:latin typeface="Barlow"/>
                          <a:ea typeface="Barlow"/>
                          <a:cs typeface="Barlow"/>
                          <a:sym typeface="Barlow"/>
                        </a:rPr>
                        <a:t> </a:t>
                      </a:r>
                      <a:r>
                        <a:rPr lang="es-ES" sz="1000">
                          <a:solidFill>
                            <a:schemeClr val="dk1"/>
                          </a:solidFill>
                          <a:latin typeface="Barlow"/>
                          <a:ea typeface="Barlow"/>
                          <a:cs typeface="Barlow"/>
                          <a:sym typeface="Barlow"/>
                        </a:rPr>
                        <a:t>et les plus pertinentes.</a:t>
                      </a:r>
                      <a:endParaRPr sz="1000">
                        <a:solidFill>
                          <a:schemeClr val="dk1"/>
                        </a:solidFill>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666575">
                <a:tc rowSpan="3">
                  <a:txBody>
                    <a:bodyPr/>
                    <a:lstStyle/>
                    <a:p>
                      <a:pPr marL="0" lvl="0" indent="0" algn="ctr" rtl="0">
                        <a:spcBef>
                          <a:spcPts val="0"/>
                        </a:spcBef>
                        <a:spcAft>
                          <a:spcPts val="0"/>
                        </a:spcAft>
                        <a:buNone/>
                      </a:pPr>
                      <a:r>
                        <a:rPr lang="es-ES" sz="1300">
                          <a:latin typeface="Barlow"/>
                          <a:ea typeface="Barlow"/>
                          <a:cs typeface="Barlow"/>
                          <a:sym typeface="Barlow"/>
                        </a:rPr>
                        <a:t>Français</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Lire </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(50 %)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Entretien, lecture interactive, production (questionnaire, fiche de lecture, </a:t>
                      </a:r>
                      <a:r>
                        <a:rPr lang="es-ES" sz="1000">
                          <a:solidFill>
                            <a:schemeClr val="dk1"/>
                          </a:solidFill>
                          <a:latin typeface="Barlow"/>
                          <a:ea typeface="Barlow"/>
                          <a:cs typeface="Barlow"/>
                          <a:sym typeface="Barlow"/>
                        </a:rPr>
                        <a:t>carnet de lecture</a:t>
                      </a:r>
                      <a:r>
                        <a:rPr lang="es-ES" sz="1000">
                          <a:latin typeface="Barlow"/>
                          <a:ea typeface="Barlow"/>
                          <a:cs typeface="Barlow"/>
                          <a:sym typeface="Barlow"/>
                        </a:rPr>
                        <a:t>), cercle de lecture, atelier de lecture, etc.</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666575">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Écrire</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(30 %)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Écriture quotidienne (</a:t>
                      </a:r>
                      <a:r>
                        <a:rPr lang="es-ES" sz="1000">
                          <a:solidFill>
                            <a:schemeClr val="dk1"/>
                          </a:solidFill>
                          <a:latin typeface="Barlow"/>
                          <a:ea typeface="Barlow"/>
                          <a:cs typeface="Barlow"/>
                          <a:sym typeface="Barlow"/>
                        </a:rPr>
                        <a:t>atelier d’écriture, j</a:t>
                      </a:r>
                      <a:r>
                        <a:rPr lang="es-ES" sz="1000">
                          <a:latin typeface="Barlow"/>
                          <a:ea typeface="Barlow"/>
                          <a:cs typeface="Barlow"/>
                          <a:sym typeface="Barlow"/>
                        </a:rPr>
                        <a:t>ournal d’écriture, écriture libre, écriture à partir d’une image ou d’un thème), appropriation des mots d’orthographe (jeux, manipulation), maitrise des connaissances dans un contexte signifiant.</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666575">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Communiquer </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(20 %)</a:t>
                      </a:r>
                      <a:endParaRPr sz="1000">
                        <a:latin typeface="Barlow"/>
                        <a:ea typeface="Barlow"/>
                        <a:cs typeface="Barlow"/>
                        <a:sym typeface="Barlow"/>
                      </a:endParaRPr>
                    </a:p>
                    <a:p>
                      <a:pPr marL="0" lvl="0" indent="0" algn="l" rtl="0">
                        <a:spcBef>
                          <a:spcPts val="0"/>
                        </a:spcBef>
                        <a:spcAft>
                          <a:spcPts val="0"/>
                        </a:spcAft>
                        <a:buNone/>
                      </a:pPr>
                      <a:endParaRPr sz="300">
                        <a:latin typeface="Barlow"/>
                        <a:ea typeface="Barlow"/>
                        <a:cs typeface="Barlow"/>
                        <a:sym typeface="Barlow"/>
                      </a:endParaRPr>
                    </a:p>
                    <a:p>
                      <a:pPr marL="0" lvl="0" indent="0" algn="l" rtl="0">
                        <a:spcBef>
                          <a:spcPts val="0"/>
                        </a:spcBef>
                        <a:spcAft>
                          <a:spcPts val="0"/>
                        </a:spcAft>
                        <a:buNone/>
                      </a:pPr>
                      <a:r>
                        <a:rPr lang="es-ES" sz="600">
                          <a:latin typeface="Barlow"/>
                          <a:ea typeface="Barlow"/>
                          <a:cs typeface="Barlow"/>
                          <a:sym typeface="Barlow"/>
                        </a:rPr>
                        <a:t>La qualité de la communication et de l’écoute sont évaluées.</a:t>
                      </a:r>
                      <a:endParaRPr sz="6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Prise de parole préparée (exposé oral préparé en classe, démonstration), prise de parole spontanée (causerie, discussion collective, entretien, cercle de lecture, discussion en sous-groupe, mini-débat, improvisation).</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3"/>
                  </a:ext>
                </a:extLst>
              </a:tr>
              <a:tr h="984000">
                <a:tc rowSpan="2">
                  <a:txBody>
                    <a:bodyPr/>
                    <a:lstStyle/>
                    <a:p>
                      <a:pPr marL="0" lvl="0" indent="0" algn="ctr" rtl="0">
                        <a:spcBef>
                          <a:spcPts val="0"/>
                        </a:spcBef>
                        <a:spcAft>
                          <a:spcPts val="0"/>
                        </a:spcAft>
                        <a:buNone/>
                      </a:pPr>
                      <a:r>
                        <a:rPr lang="es-ES" sz="1300">
                          <a:latin typeface="Barlow"/>
                          <a:ea typeface="Barlow"/>
                          <a:cs typeface="Barlow"/>
                          <a:sym typeface="Barlow"/>
                        </a:rPr>
                        <a:t>Mathématique</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Résoudre une situation-problème (20%)</a:t>
                      </a:r>
                      <a:endParaRPr sz="1000">
                        <a:latin typeface="Barlow"/>
                        <a:ea typeface="Barlow"/>
                        <a:cs typeface="Barlow"/>
                        <a:sym typeface="Barlow"/>
                      </a:endParaRPr>
                    </a:p>
                    <a:p>
                      <a:pPr marL="0" lvl="0" indent="0" algn="l" rtl="0">
                        <a:spcBef>
                          <a:spcPts val="0"/>
                        </a:spcBef>
                        <a:spcAft>
                          <a:spcPts val="0"/>
                        </a:spcAft>
                        <a:buNone/>
                      </a:pPr>
                      <a:endParaRPr sz="300">
                        <a:latin typeface="Barlow"/>
                        <a:ea typeface="Barlow"/>
                        <a:cs typeface="Barlow"/>
                        <a:sym typeface="Barlow"/>
                      </a:endParaRPr>
                    </a:p>
                    <a:p>
                      <a:pPr marL="0" lvl="0" indent="0" algn="just" rtl="0">
                        <a:spcBef>
                          <a:spcPts val="0"/>
                        </a:spcBef>
                        <a:spcAft>
                          <a:spcPts val="0"/>
                        </a:spcAft>
                        <a:buClr>
                          <a:schemeClr val="dk1"/>
                        </a:buClr>
                        <a:buSzPts val="1100"/>
                        <a:buFont typeface="Arial"/>
                        <a:buNone/>
                      </a:pPr>
                      <a:r>
                        <a:rPr lang="es-ES" sz="600">
                          <a:solidFill>
                            <a:schemeClr val="dk1"/>
                          </a:solidFill>
                          <a:latin typeface="Barlow"/>
                          <a:ea typeface="Barlow"/>
                          <a:cs typeface="Barlow"/>
                          <a:sym typeface="Barlow"/>
                        </a:rPr>
                        <a:t>Tâche qui pose une problématique pour laquelle les élèves n’ont pas de solution évidente et pour laquelle ils doivent découvrir ou inventer des pistes pour arriver à la résoudre.</a:t>
                      </a:r>
                      <a:endParaRPr sz="600" i="1">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s-ES" sz="1000">
                          <a:solidFill>
                            <a:schemeClr val="dk1"/>
                          </a:solidFill>
                          <a:latin typeface="Barlow"/>
                          <a:ea typeface="Barlow"/>
                          <a:cs typeface="Barlow"/>
                          <a:sym typeface="Barlow"/>
                        </a:rPr>
                        <a:t>Les modèles de situations-problèmes proposés aux élèves sont variés : situation authentique (ex.: préparer un diner pour la classe), projet créatif impliquant des contraintes mathématiques (ex.: créer un robot), situation-problème sous forme plus classique, tâche où l’élève doit inventer un problème mathématique en respectant une liste de contraintes ou de consignes, problème ouvert, etc.</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r h="888775">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Utiliser un raisonnement mathématique (80 %)</a:t>
                      </a:r>
                      <a:endParaRPr sz="1000">
                        <a:latin typeface="Barlow"/>
                        <a:ea typeface="Barlow"/>
                        <a:cs typeface="Barlow"/>
                        <a:sym typeface="Barlow"/>
                      </a:endParaRPr>
                    </a:p>
                    <a:p>
                      <a:pPr marL="0" lvl="0" indent="0" algn="l" rtl="0">
                        <a:spcBef>
                          <a:spcPts val="0"/>
                        </a:spcBef>
                        <a:spcAft>
                          <a:spcPts val="0"/>
                        </a:spcAft>
                        <a:buNone/>
                      </a:pPr>
                      <a:endParaRPr sz="300">
                        <a:latin typeface="Barlow"/>
                        <a:ea typeface="Barlow"/>
                        <a:cs typeface="Barlow"/>
                        <a:sym typeface="Barlow"/>
                      </a:endParaRPr>
                    </a:p>
                    <a:p>
                      <a:pPr marL="0" lvl="0" indent="0" algn="just" rtl="0">
                        <a:spcBef>
                          <a:spcPts val="0"/>
                        </a:spcBef>
                        <a:spcAft>
                          <a:spcPts val="0"/>
                        </a:spcAft>
                        <a:buClr>
                          <a:schemeClr val="dk1"/>
                        </a:buClr>
                        <a:buSzPts val="1100"/>
                        <a:buFont typeface="Arial"/>
                        <a:buNone/>
                      </a:pPr>
                      <a:r>
                        <a:rPr lang="es-ES" sz="600">
                          <a:solidFill>
                            <a:schemeClr val="dk1"/>
                          </a:solidFill>
                          <a:latin typeface="Barlow"/>
                          <a:ea typeface="Barlow"/>
                          <a:cs typeface="Barlow"/>
                          <a:sym typeface="Barlow"/>
                        </a:rPr>
                        <a:t>Tâche qui privilégie l’explicitation du raisonnement mathématique et qui demande d’organiser et d’appliquer des concepts et des processus mathématiques. Tâche qui permet de démontrer la  compréhension des concepts et des processus.</a:t>
                      </a:r>
                      <a:endParaRPr sz="6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s-ES" sz="1000">
                          <a:solidFill>
                            <a:schemeClr val="dk1"/>
                          </a:solidFill>
                          <a:latin typeface="Barlow"/>
                          <a:ea typeface="Barlow"/>
                          <a:cs typeface="Barlow"/>
                          <a:sym typeface="Barlow"/>
                        </a:rPr>
                        <a:t>Les modèles de situations d’application proposés aux élèves sont variés : problème ouvert, court problème écrit, situation d’application sous forme plus classique, photo-problème, etc. Les entretiens mathématiques, les observations, les questionnaires peuvent servir à vérifier la compréhension des concepts et processus.</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5"/>
                  </a:ext>
                </a:extLst>
              </a:tr>
            </a:tbl>
          </a:graphicData>
        </a:graphic>
      </p:graphicFrame>
      <p:sp>
        <p:nvSpPr>
          <p:cNvPr id="147" name="Google Shape;147;p16"/>
          <p:cNvSpPr txBox="1"/>
          <p:nvPr/>
        </p:nvSpPr>
        <p:spPr>
          <a:xfrm>
            <a:off x="391875" y="627250"/>
            <a:ext cx="6546900" cy="692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s-ES" sz="1100" i="1">
                <a:solidFill>
                  <a:srgbClr val="7BC49C"/>
                </a:solidFill>
              </a:rPr>
              <a:t>Même si aucun résultat n’est communiqué pour une compétence disciplinaire à une étape donnée, l’élève sera tout de même amené à développer cette compétence et bénéficiera de rétroactions fréquentes de son enseignant. </a:t>
            </a:r>
            <a:endParaRPr>
              <a:solidFill>
                <a:srgbClr val="7BC49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p:nvPr/>
        </p:nvSpPr>
        <p:spPr>
          <a:xfrm>
            <a:off x="326581" y="242600"/>
            <a:ext cx="6988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rgbClr val="3F3F3F"/>
                </a:solidFill>
                <a:latin typeface="Barlow"/>
                <a:ea typeface="Barlow"/>
                <a:cs typeface="Barlow"/>
                <a:sym typeface="Barlow"/>
              </a:rPr>
              <a:t>Les compétences évaluées</a:t>
            </a:r>
            <a:endParaRPr/>
          </a:p>
        </p:txBody>
      </p:sp>
      <p:sp>
        <p:nvSpPr>
          <p:cNvPr id="153" name="Google Shape;153;p17"/>
          <p:cNvSpPr txBox="1"/>
          <p:nvPr/>
        </p:nvSpPr>
        <p:spPr>
          <a:xfrm>
            <a:off x="391886" y="827372"/>
            <a:ext cx="1822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rgbClr val="3F3F3F"/>
                </a:solidFill>
                <a:latin typeface="Barlow"/>
                <a:ea typeface="Barlow"/>
                <a:cs typeface="Barlow"/>
                <a:sym typeface="Barlow"/>
              </a:rPr>
              <a:t>2</a:t>
            </a:r>
            <a:r>
              <a:rPr lang="es-ES" sz="1800" b="1" baseline="30000">
                <a:solidFill>
                  <a:srgbClr val="3F3F3F"/>
                </a:solidFill>
                <a:latin typeface="Barlow"/>
                <a:ea typeface="Barlow"/>
                <a:cs typeface="Barlow"/>
                <a:sym typeface="Barlow"/>
              </a:rPr>
              <a:t>e</a:t>
            </a:r>
            <a:r>
              <a:rPr lang="es-ES" sz="1800" b="1">
                <a:solidFill>
                  <a:srgbClr val="3F3F3F"/>
                </a:solidFill>
                <a:latin typeface="Barlow"/>
                <a:ea typeface="Barlow"/>
                <a:cs typeface="Barlow"/>
                <a:sym typeface="Barlow"/>
              </a:rPr>
              <a:t> année</a:t>
            </a:r>
            <a:endParaRPr b="1"/>
          </a:p>
        </p:txBody>
      </p:sp>
      <p:cxnSp>
        <p:nvCxnSpPr>
          <p:cNvPr id="154" name="Google Shape;154;p17"/>
          <p:cNvCxnSpPr/>
          <p:nvPr/>
        </p:nvCxnSpPr>
        <p:spPr>
          <a:xfrm>
            <a:off x="391868" y="1196695"/>
            <a:ext cx="1229100" cy="0"/>
          </a:xfrm>
          <a:prstGeom prst="straightConnector1">
            <a:avLst/>
          </a:prstGeom>
          <a:noFill/>
          <a:ln w="19050" cap="flat" cmpd="sng">
            <a:solidFill>
              <a:srgbClr val="7DC39E"/>
            </a:solidFill>
            <a:prstDash val="solid"/>
            <a:miter lim="800000"/>
            <a:headEnd type="none" w="sm" len="sm"/>
            <a:tailEnd type="none" w="sm" len="sm"/>
          </a:ln>
        </p:spPr>
      </p:cxnSp>
      <p:graphicFrame>
        <p:nvGraphicFramePr>
          <p:cNvPr id="155" name="Google Shape;155;p17"/>
          <p:cNvGraphicFramePr/>
          <p:nvPr/>
        </p:nvGraphicFramePr>
        <p:xfrm>
          <a:off x="391875" y="1315575"/>
          <a:ext cx="11287100" cy="5349030"/>
        </p:xfrm>
        <a:graphic>
          <a:graphicData uri="http://schemas.openxmlformats.org/drawingml/2006/table">
            <a:tbl>
              <a:tblPr>
                <a:noFill/>
                <a:tableStyleId>{EB73BCE0-C0FE-4822-9E69-82B2964B702A}</a:tableStyleId>
              </a:tblPr>
              <a:tblGrid>
                <a:gridCol w="1229100">
                  <a:extLst>
                    <a:ext uri="{9D8B030D-6E8A-4147-A177-3AD203B41FA5}">
                      <a16:colId xmlns:a16="http://schemas.microsoft.com/office/drawing/2014/main" val="20000"/>
                    </a:ext>
                  </a:extLst>
                </a:gridCol>
                <a:gridCol w="2521350">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gridCol w="4641050">
                  <a:extLst>
                    <a:ext uri="{9D8B030D-6E8A-4147-A177-3AD203B41FA5}">
                      <a16:colId xmlns:a16="http://schemas.microsoft.com/office/drawing/2014/main" val="20005"/>
                    </a:ext>
                  </a:extLst>
                </a:gridCol>
              </a:tblGrid>
              <a:tr h="561525">
                <a:tc>
                  <a:txBody>
                    <a:bodyPr/>
                    <a:lstStyle/>
                    <a:p>
                      <a:pPr marL="0" lvl="0" indent="0" algn="ctr" rtl="0">
                        <a:spcBef>
                          <a:spcPts val="0"/>
                        </a:spcBef>
                        <a:spcAft>
                          <a:spcPts val="0"/>
                        </a:spcAft>
                        <a:buNone/>
                      </a:pPr>
                      <a:r>
                        <a:rPr lang="es-ES" sz="1300">
                          <a:latin typeface="Barlow"/>
                          <a:ea typeface="Barlow"/>
                          <a:cs typeface="Barlow"/>
                          <a:sym typeface="Barlow"/>
                        </a:rPr>
                        <a:t>Disciplines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Compétences</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1</a:t>
                      </a:r>
                      <a:r>
                        <a:rPr lang="es-ES" sz="1300" baseline="30000">
                          <a:latin typeface="Barlow"/>
                          <a:ea typeface="Barlow"/>
                          <a:cs typeface="Barlow"/>
                          <a:sym typeface="Barlow"/>
                        </a:rPr>
                        <a:t>re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2</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(20 %)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3</a:t>
                      </a:r>
                      <a:r>
                        <a:rPr lang="es-ES" sz="1300" baseline="30000">
                          <a:latin typeface="Barlow"/>
                          <a:ea typeface="Barlow"/>
                          <a:cs typeface="Barlow"/>
                          <a:sym typeface="Barlow"/>
                        </a:rPr>
                        <a:t>e</a:t>
                      </a:r>
                      <a:r>
                        <a:rPr lang="es-ES" sz="1300">
                          <a:latin typeface="Barlow"/>
                          <a:ea typeface="Barlow"/>
                          <a:cs typeface="Barlow"/>
                          <a:sym typeface="Barlow"/>
                        </a:rPr>
                        <a:t> étape</a:t>
                      </a:r>
                      <a:endParaRPr sz="1300">
                        <a:latin typeface="Barlow"/>
                        <a:ea typeface="Barlow"/>
                        <a:cs typeface="Barlow"/>
                        <a:sym typeface="Barlow"/>
                      </a:endParaRPr>
                    </a:p>
                    <a:p>
                      <a:pPr marL="0" lvl="0" indent="0" algn="ctr" rtl="0">
                        <a:spcBef>
                          <a:spcPts val="0"/>
                        </a:spcBef>
                        <a:spcAft>
                          <a:spcPts val="0"/>
                        </a:spcAft>
                        <a:buNone/>
                      </a:pPr>
                      <a:r>
                        <a:rPr lang="es-ES" sz="1300">
                          <a:latin typeface="Barlow"/>
                          <a:ea typeface="Barlow"/>
                          <a:cs typeface="Barlow"/>
                          <a:sym typeface="Barlow"/>
                        </a:rPr>
                        <a:t>(60 %)</a:t>
                      </a:r>
                      <a:endParaRPr sz="13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s-ES" sz="1300">
                          <a:latin typeface="Barlow"/>
                          <a:ea typeface="Barlow"/>
                          <a:cs typeface="Barlow"/>
                          <a:sym typeface="Barlow"/>
                        </a:rPr>
                        <a:t>Nature des évaluations</a:t>
                      </a:r>
                      <a:endParaRPr sz="1300">
                        <a:latin typeface="Barlow"/>
                        <a:ea typeface="Barlow"/>
                        <a:cs typeface="Barlow"/>
                        <a:sym typeface="Barlow"/>
                      </a:endParaRPr>
                    </a:p>
                    <a:p>
                      <a:pPr marL="0" lvl="0" indent="0" algn="just" rtl="0">
                        <a:spcBef>
                          <a:spcPts val="0"/>
                        </a:spcBef>
                        <a:spcAft>
                          <a:spcPts val="0"/>
                        </a:spcAft>
                        <a:buNone/>
                      </a:pP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0"/>
                  </a:ext>
                </a:extLst>
              </a:tr>
              <a:tr h="729725">
                <a:tc>
                  <a:txBody>
                    <a:bodyPr/>
                    <a:lstStyle/>
                    <a:p>
                      <a:pPr marL="0" lvl="0" indent="0" algn="ctr" rtl="0">
                        <a:spcBef>
                          <a:spcPts val="0"/>
                        </a:spcBef>
                        <a:spcAft>
                          <a:spcPts val="0"/>
                        </a:spcAft>
                        <a:buNone/>
                      </a:pPr>
                      <a:r>
                        <a:rPr lang="es-ES" sz="1200">
                          <a:latin typeface="Barlow"/>
                          <a:ea typeface="Barlow"/>
                          <a:cs typeface="Barlow"/>
                          <a:sym typeface="Barlow"/>
                        </a:rPr>
                        <a:t>Culture et citoyenneté québécoise</a:t>
                      </a:r>
                      <a:endParaRPr sz="12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s-ES" sz="1000">
                          <a:solidFill>
                            <a:schemeClr val="dk1"/>
                          </a:solidFill>
                          <a:latin typeface="Barlow"/>
                          <a:ea typeface="Barlow"/>
                          <a:cs typeface="Barlow"/>
                          <a:sym typeface="Barlow"/>
                        </a:rPr>
                        <a:t>Explorer des réalités culturelles</a:t>
                      </a:r>
                      <a:endParaRPr sz="10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s-ES" sz="1000">
                          <a:solidFill>
                            <a:schemeClr val="dk1"/>
                          </a:solidFill>
                          <a:latin typeface="Barlow"/>
                          <a:ea typeface="Barlow"/>
                          <a:cs typeface="Barlow"/>
                          <a:sym typeface="Barlow"/>
                        </a:rPr>
                        <a:t>Discussion/conversation/narration autour d’albums jeunesse, journal de bord, réalisation d’illustrations pour comparer des observations.</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1"/>
                  </a:ext>
                </a:extLst>
              </a:tr>
              <a:tr h="640050">
                <a:tc rowSpan="2">
                  <a:txBody>
                    <a:bodyPr/>
                    <a:lstStyle/>
                    <a:p>
                      <a:pPr marL="0" lvl="0" indent="0" algn="ctr" rtl="0">
                        <a:spcBef>
                          <a:spcPts val="0"/>
                        </a:spcBef>
                        <a:spcAft>
                          <a:spcPts val="0"/>
                        </a:spcAft>
                        <a:buNone/>
                      </a:pPr>
                      <a:r>
                        <a:rPr lang="es-ES" sz="1300">
                          <a:latin typeface="Barlow"/>
                          <a:ea typeface="Barlow"/>
                          <a:cs typeface="Barlow"/>
                          <a:sym typeface="Barlow"/>
                        </a:rPr>
                        <a:t>Anglais</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Mobiliser sa compréhension de textes entendus</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(60 %)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Différents types de textes (histoires, comptines, chansons, etc.) permettront d’évaluer les apprentissages.</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2"/>
                  </a:ext>
                </a:extLst>
              </a:tr>
              <a:tr h="640050">
                <a:tc vMerge="1">
                  <a:txBody>
                    <a:bodyPr/>
                    <a:lstStyle/>
                    <a:p>
                      <a:endParaRPr lang="fr-FR"/>
                    </a:p>
                  </a:txBody>
                  <a:tcPr/>
                </a:tc>
                <a:tc>
                  <a:txBody>
                    <a:bodyPr/>
                    <a:lstStyle/>
                    <a:p>
                      <a:pPr marL="0" lvl="0" indent="0" algn="l" rtl="0">
                        <a:spcBef>
                          <a:spcPts val="0"/>
                        </a:spcBef>
                        <a:spcAft>
                          <a:spcPts val="0"/>
                        </a:spcAft>
                        <a:buNone/>
                      </a:pPr>
                      <a:r>
                        <a:rPr lang="es-ES" sz="1000">
                          <a:latin typeface="Barlow"/>
                          <a:ea typeface="Barlow"/>
                          <a:cs typeface="Barlow"/>
                          <a:sym typeface="Barlow"/>
                        </a:rPr>
                        <a:t>Communiquer oralement en anglais</a:t>
                      </a:r>
                      <a:endParaRPr sz="10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(40 %)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Réponses des élèves à des routines simples se déroulant en anglais permettront de vérifier la compréhension des messages oraux.</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3"/>
                  </a:ext>
                </a:extLst>
              </a:tr>
              <a:tr h="694850">
                <a:tc>
                  <a:txBody>
                    <a:bodyPr/>
                    <a:lstStyle/>
                    <a:p>
                      <a:pPr marL="0" lvl="0" indent="0" algn="ctr" rtl="0">
                        <a:spcBef>
                          <a:spcPts val="0"/>
                        </a:spcBef>
                        <a:spcAft>
                          <a:spcPts val="0"/>
                        </a:spcAft>
                        <a:buNone/>
                      </a:pPr>
                      <a:r>
                        <a:rPr lang="es-ES" sz="1200">
                          <a:latin typeface="Barlow"/>
                          <a:ea typeface="Barlow"/>
                          <a:cs typeface="Barlow"/>
                          <a:sym typeface="Barlow"/>
                        </a:rPr>
                        <a:t> Arts plastiques</a:t>
                      </a:r>
                      <a:endParaRPr sz="12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Création d’images personnelles ou médiatiques (70 %)</a:t>
                      </a:r>
                      <a:endParaRPr sz="1000">
                        <a:latin typeface="Barlow"/>
                        <a:ea typeface="Barlow"/>
                        <a:cs typeface="Barlow"/>
                        <a:sym typeface="Barlow"/>
                      </a:endParaRPr>
                    </a:p>
                    <a:p>
                      <a:pPr marL="0" lvl="0" indent="0" algn="l" rtl="0">
                        <a:spcBef>
                          <a:spcPts val="0"/>
                        </a:spcBef>
                        <a:spcAft>
                          <a:spcPts val="0"/>
                        </a:spcAft>
                        <a:buNone/>
                      </a:pPr>
                      <a:endParaRPr sz="5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Appréciation d’images (30 %)</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Différents contextes tels que des projets de création d’oeuvres personnelles ou médiatiques ainsi que l’appréciation d’oeuvres par la critique et l’analyse.</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4"/>
                  </a:ext>
                </a:extLst>
              </a:tr>
              <a:tr h="916200">
                <a:tc>
                  <a:txBody>
                    <a:bodyPr/>
                    <a:lstStyle/>
                    <a:p>
                      <a:pPr marL="0" lvl="0" indent="0" algn="ctr" rtl="0">
                        <a:spcBef>
                          <a:spcPts val="0"/>
                        </a:spcBef>
                        <a:spcAft>
                          <a:spcPts val="0"/>
                        </a:spcAft>
                        <a:buNone/>
                      </a:pPr>
                      <a:r>
                        <a:rPr lang="es-ES" sz="1300">
                          <a:latin typeface="Barlow"/>
                          <a:ea typeface="Barlow"/>
                          <a:cs typeface="Barlow"/>
                          <a:sym typeface="Barlow"/>
                        </a:rPr>
                        <a:t>Musique</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latin typeface="Barlow"/>
                          <a:ea typeface="Barlow"/>
                          <a:cs typeface="Barlow"/>
                          <a:sym typeface="Barlow"/>
                        </a:rPr>
                        <a:t>Interprétation et création de pièces musicales ou vocales (70%)</a:t>
                      </a:r>
                      <a:endParaRPr sz="1000">
                        <a:latin typeface="Barlow"/>
                        <a:ea typeface="Barlow"/>
                        <a:cs typeface="Barlow"/>
                        <a:sym typeface="Barlow"/>
                      </a:endParaRPr>
                    </a:p>
                    <a:p>
                      <a:pPr marL="0" lvl="0" indent="0" algn="l" rtl="0">
                        <a:spcBef>
                          <a:spcPts val="0"/>
                        </a:spcBef>
                        <a:spcAft>
                          <a:spcPts val="0"/>
                        </a:spcAft>
                        <a:buNone/>
                      </a:pPr>
                      <a:endParaRPr sz="500">
                        <a:latin typeface="Barlow"/>
                        <a:ea typeface="Barlow"/>
                        <a:cs typeface="Barlow"/>
                        <a:sym typeface="Barlow"/>
                      </a:endParaRPr>
                    </a:p>
                    <a:p>
                      <a:pPr marL="0" lvl="0" indent="0" algn="l" rtl="0">
                        <a:spcBef>
                          <a:spcPts val="0"/>
                        </a:spcBef>
                        <a:spcAft>
                          <a:spcPts val="0"/>
                        </a:spcAft>
                        <a:buNone/>
                      </a:pPr>
                      <a:r>
                        <a:rPr lang="es-ES" sz="1000">
                          <a:latin typeface="Barlow"/>
                          <a:ea typeface="Barlow"/>
                          <a:cs typeface="Barlow"/>
                          <a:sym typeface="Barlow"/>
                        </a:rPr>
                        <a:t>Appréciation de pièces musicales ou vocales (30%)</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s-ES">
                          <a:solidFill>
                            <a:schemeClr val="dk1"/>
                          </a:solidFill>
                        </a:rPr>
                        <a:t>✓</a:t>
                      </a:r>
                      <a:endParaRPr/>
                    </a:p>
                  </a:txBody>
                  <a:tcPr marL="91425" marR="91425" marT="91425" marB="91425"/>
                </a:tc>
                <a:tc>
                  <a:txBody>
                    <a:bodyPr/>
                    <a:lstStyle/>
                    <a:p>
                      <a:pPr marL="0" lvl="0" indent="0" algn="l" rtl="0">
                        <a:spcBef>
                          <a:spcPts val="0"/>
                        </a:spcBef>
                        <a:spcAft>
                          <a:spcPts val="0"/>
                        </a:spcAft>
                        <a:buNone/>
                      </a:pPr>
                      <a:r>
                        <a:rPr lang="es-ES" sz="1000">
                          <a:solidFill>
                            <a:schemeClr val="dk1"/>
                          </a:solidFill>
                          <a:latin typeface="Barlow"/>
                          <a:ea typeface="Barlow"/>
                          <a:cs typeface="Barlow"/>
                          <a:sym typeface="Barlow"/>
                        </a:rPr>
                        <a:t>Différents contextes tels que les projets d’interprétation et d’appréciation de pièces musicales ou vocales ainsi que des projets de création tels que la sonorisation, l’arrangement musical, l’improvisation ou la composition de pièces permettront de rendre compte de l’acquisition des connaissances et du développement des compétences.</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5"/>
                  </a:ext>
                </a:extLst>
              </a:tr>
              <a:tr h="935550">
                <a:tc>
                  <a:txBody>
                    <a:bodyPr/>
                    <a:lstStyle/>
                    <a:p>
                      <a:pPr marL="0" lvl="0" indent="0" algn="ctr" rtl="0">
                        <a:spcBef>
                          <a:spcPts val="0"/>
                        </a:spcBef>
                        <a:spcAft>
                          <a:spcPts val="0"/>
                        </a:spcAft>
                        <a:buNone/>
                      </a:pPr>
                      <a:r>
                        <a:rPr lang="es-ES" sz="1300">
                          <a:latin typeface="Barlow"/>
                          <a:ea typeface="Barlow"/>
                          <a:cs typeface="Barlow"/>
                          <a:sym typeface="Barlow"/>
                        </a:rPr>
                        <a:t>Éducation physique</a:t>
                      </a:r>
                      <a:endParaRPr sz="1300">
                        <a:latin typeface="Barlow"/>
                        <a:ea typeface="Barlow"/>
                        <a:cs typeface="Barlow"/>
                        <a:sym typeface="Barlow"/>
                      </a:endParaRPr>
                    </a:p>
                  </a:txBody>
                  <a:tcPr marL="91425" marR="91425" marT="91425" marB="91425"/>
                </a:tc>
                <a:tc>
                  <a:txBody>
                    <a:bodyPr/>
                    <a:lstStyle/>
                    <a:p>
                      <a:pPr marL="0" lvl="0" indent="0" algn="l" rtl="0">
                        <a:spcBef>
                          <a:spcPts val="0"/>
                        </a:spcBef>
                        <a:spcAft>
                          <a:spcPts val="0"/>
                        </a:spcAft>
                        <a:buNone/>
                      </a:pPr>
                      <a:r>
                        <a:rPr lang="es-ES" sz="1000">
                          <a:solidFill>
                            <a:schemeClr val="dk1"/>
                          </a:solidFill>
                          <a:latin typeface="Barlow"/>
                          <a:ea typeface="Barlow"/>
                          <a:cs typeface="Barlow"/>
                          <a:sym typeface="Barlow"/>
                        </a:rPr>
                        <a:t>Agir dans divers contextes d’activités physiques</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Interagir dans divers contextes de pratiques physiques</a:t>
                      </a:r>
                      <a:endParaRPr sz="1000">
                        <a:solidFill>
                          <a:schemeClr val="dk1"/>
                        </a:solidFill>
                        <a:latin typeface="Barlow"/>
                        <a:ea typeface="Barlow"/>
                        <a:cs typeface="Barlow"/>
                        <a:sym typeface="Barlow"/>
                      </a:endParaRPr>
                    </a:p>
                    <a:p>
                      <a:pPr marL="0" lvl="0" indent="0" algn="l" rtl="0">
                        <a:spcBef>
                          <a:spcPts val="0"/>
                        </a:spcBef>
                        <a:spcAft>
                          <a:spcPts val="0"/>
                        </a:spcAft>
                        <a:buNone/>
                      </a:pPr>
                      <a:endParaRPr sz="500">
                        <a:solidFill>
                          <a:schemeClr val="dk1"/>
                        </a:solidFill>
                        <a:latin typeface="Barlow"/>
                        <a:ea typeface="Barlow"/>
                        <a:cs typeface="Barlow"/>
                        <a:sym typeface="Barlow"/>
                      </a:endParaRPr>
                    </a:p>
                    <a:p>
                      <a:pPr marL="0" lvl="0" indent="0" algn="l" rtl="0">
                        <a:spcBef>
                          <a:spcPts val="0"/>
                        </a:spcBef>
                        <a:spcAft>
                          <a:spcPts val="0"/>
                        </a:spcAft>
                        <a:buNone/>
                      </a:pPr>
                      <a:r>
                        <a:rPr lang="es-ES" sz="1000">
                          <a:solidFill>
                            <a:schemeClr val="dk1"/>
                          </a:solidFill>
                          <a:latin typeface="Barlow"/>
                          <a:ea typeface="Barlow"/>
                          <a:cs typeface="Barlow"/>
                          <a:sym typeface="Barlow"/>
                        </a:rPr>
                        <a:t>Adopter un mode de vie sain et actif</a:t>
                      </a:r>
                      <a:endParaRPr sz="10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endParaRPr>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b="1">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s-ES">
                          <a:solidFill>
                            <a:schemeClr val="dk1"/>
                          </a:solidFill>
                        </a:rPr>
                        <a:t>✓</a:t>
                      </a:r>
                      <a:endParaRPr>
                        <a:solidFill>
                          <a:schemeClr val="dk1"/>
                        </a:solidFill>
                      </a:endParaRPr>
                    </a:p>
                  </a:txBody>
                  <a:tcPr marL="91425" marR="91425" marT="91425" marB="91425"/>
                </a:tc>
                <a:tc>
                  <a:txBody>
                    <a:bodyPr/>
                    <a:lstStyle/>
                    <a:p>
                      <a:pPr marL="0" lvl="0" indent="0" algn="l" rtl="0">
                        <a:spcBef>
                          <a:spcPts val="0"/>
                        </a:spcBef>
                        <a:spcAft>
                          <a:spcPts val="0"/>
                        </a:spcAft>
                        <a:buNone/>
                      </a:pPr>
                      <a:r>
                        <a:rPr lang="es-ES" sz="1000">
                          <a:solidFill>
                            <a:schemeClr val="dk1"/>
                          </a:solidFill>
                          <a:latin typeface="Barlow"/>
                          <a:ea typeface="Barlow"/>
                          <a:cs typeface="Barlow"/>
                          <a:sym typeface="Barlow"/>
                        </a:rPr>
                        <a:t>L’enseignant vérifie l'acquisition des connaissances, des savoir-faire et des savoir-être nécessaires au développement des compétences à travers différents moyens d'action. Il propose aussi aux élèves des situations d'apprentissage et d'évaluation afin de porter un jugement sur leur niveau de développement des compétences.</a:t>
                      </a:r>
                      <a:endParaRPr sz="1000">
                        <a:latin typeface="Barlow"/>
                        <a:ea typeface="Barlow"/>
                        <a:cs typeface="Barlow"/>
                        <a:sym typeface="Barlow"/>
                      </a:endParaRPr>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p:nvPr/>
        </p:nvSpPr>
        <p:spPr>
          <a:xfrm>
            <a:off x="326575" y="242600"/>
            <a:ext cx="57693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a:solidFill>
                  <a:srgbClr val="3F3F3F"/>
                </a:solidFill>
                <a:latin typeface="Barlow"/>
                <a:ea typeface="Barlow"/>
                <a:cs typeface="Barlow"/>
                <a:sym typeface="Barlow"/>
              </a:rPr>
              <a:t>ÉVALUATIONS OBLIGATOIRES  </a:t>
            </a:r>
            <a:endParaRPr/>
          </a:p>
        </p:txBody>
      </p:sp>
      <p:sp>
        <p:nvSpPr>
          <p:cNvPr id="161" name="Google Shape;161;p18"/>
          <p:cNvSpPr txBox="1"/>
          <p:nvPr/>
        </p:nvSpPr>
        <p:spPr>
          <a:xfrm>
            <a:off x="391850" y="827375"/>
            <a:ext cx="4983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rgbClr val="3F3F3F"/>
                </a:solidFill>
                <a:latin typeface="Barlow"/>
                <a:ea typeface="Barlow"/>
                <a:cs typeface="Barlow"/>
                <a:sym typeface="Barlow"/>
              </a:rPr>
              <a:t>TRAITEMENT DES ABSENCES </a:t>
            </a:r>
            <a:endParaRPr b="1"/>
          </a:p>
        </p:txBody>
      </p:sp>
      <p:cxnSp>
        <p:nvCxnSpPr>
          <p:cNvPr id="162" name="Google Shape;162;p18"/>
          <p:cNvCxnSpPr/>
          <p:nvPr/>
        </p:nvCxnSpPr>
        <p:spPr>
          <a:xfrm>
            <a:off x="506279" y="1362270"/>
            <a:ext cx="1229100" cy="0"/>
          </a:xfrm>
          <a:prstGeom prst="straightConnector1">
            <a:avLst/>
          </a:prstGeom>
          <a:noFill/>
          <a:ln w="19050" cap="flat" cmpd="sng">
            <a:solidFill>
              <a:srgbClr val="E9C354"/>
            </a:solidFill>
            <a:prstDash val="solid"/>
            <a:miter lim="800000"/>
            <a:headEnd type="none" w="sm" len="sm"/>
            <a:tailEnd type="none" w="sm" len="sm"/>
          </a:ln>
        </p:spPr>
      </p:cxnSp>
      <p:sp>
        <p:nvSpPr>
          <p:cNvPr id="163" name="Google Shape;163;p18"/>
          <p:cNvSpPr txBox="1"/>
          <p:nvPr/>
        </p:nvSpPr>
        <p:spPr>
          <a:xfrm>
            <a:off x="497625" y="2213800"/>
            <a:ext cx="11196600" cy="15873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Font typeface="Arial"/>
              <a:buNone/>
            </a:pPr>
            <a:r>
              <a:rPr lang="es-ES" sz="1600">
                <a:solidFill>
                  <a:schemeClr val="lt1"/>
                </a:solidFill>
                <a:latin typeface="Barlow"/>
                <a:ea typeface="Barlow"/>
                <a:cs typeface="Barlow"/>
                <a:sym typeface="Barlow"/>
              </a:rPr>
              <a:t>La présence des élèves est obligatoire lors d’une d’évaluation. Un voyage, la participation à une activité sportive ou culturelle </a:t>
            </a:r>
            <a:r>
              <a:rPr lang="es-ES" sz="1600" b="1">
                <a:solidFill>
                  <a:schemeClr val="lt1"/>
                </a:solidFill>
                <a:latin typeface="Barlow"/>
                <a:ea typeface="Barlow"/>
                <a:cs typeface="Barlow"/>
                <a:sym typeface="Barlow"/>
              </a:rPr>
              <a:t>ne saurait justifier une absence à une évaluation obligatoire. </a:t>
            </a:r>
            <a:r>
              <a:rPr lang="es-ES" sz="1600">
                <a:solidFill>
                  <a:schemeClr val="lt1"/>
                </a:solidFill>
                <a:latin typeface="Barlow"/>
                <a:ea typeface="Barlow"/>
                <a:cs typeface="Barlow"/>
                <a:sym typeface="Barlow"/>
              </a:rPr>
              <a:t>Ainsi, l’élève qui ne se présenterait pas à une évaluation obligatoire sans motif reconnu doit être considéré comme absent. Cette absence sera traitée conformément aux normes et modalités d’évaluation approuvées par la direction d’école et dans le cas d’une épreuve ministérielle, selon le Guide de Sanction des études  ou une Info-Sanction s’il y a lieu.</a:t>
            </a:r>
            <a:endParaRPr sz="1600">
              <a:solidFill>
                <a:schemeClr val="lt1"/>
              </a:solidFill>
              <a:latin typeface="Barlow"/>
              <a:ea typeface="Barlow"/>
              <a:cs typeface="Barlow"/>
              <a:sym typeface="Barlow"/>
            </a:endParaRPr>
          </a:p>
          <a:p>
            <a:pPr marL="0" lvl="0" indent="0" algn="just" rtl="0">
              <a:spcBef>
                <a:spcPts val="0"/>
              </a:spcBef>
              <a:spcAft>
                <a:spcPts val="0"/>
              </a:spcAft>
              <a:buClr>
                <a:schemeClr val="dk1"/>
              </a:buClr>
              <a:buFont typeface="Arial"/>
              <a:buNone/>
            </a:pPr>
            <a:endParaRPr sz="1600">
              <a:solidFill>
                <a:schemeClr val="lt1"/>
              </a:solidFill>
              <a:latin typeface="Barlow"/>
              <a:ea typeface="Barlow"/>
              <a:cs typeface="Barlow"/>
              <a:sym typeface="Barlow"/>
            </a:endParaRPr>
          </a:p>
          <a:p>
            <a:pPr marL="0" marR="0" lvl="0" indent="0" algn="l" rtl="0">
              <a:spcBef>
                <a:spcPts val="0"/>
              </a:spcBef>
              <a:spcAft>
                <a:spcPts val="0"/>
              </a:spcAft>
              <a:buNone/>
            </a:pPr>
            <a:endParaRPr sz="1600">
              <a:solidFill>
                <a:srgbClr val="FF0000"/>
              </a:solidFill>
              <a:latin typeface="Barlow"/>
              <a:ea typeface="Barlow"/>
              <a:cs typeface="Barlow"/>
              <a:sym typeface="Barlow"/>
            </a:endParaRPr>
          </a:p>
          <a:p>
            <a:pPr marL="0" marR="0" lvl="0" indent="0" algn="l" rtl="0">
              <a:spcBef>
                <a:spcPts val="0"/>
              </a:spcBef>
              <a:spcAft>
                <a:spcPts val="0"/>
              </a:spcAft>
              <a:buNone/>
            </a:pPr>
            <a:endParaRPr sz="1600">
              <a:solidFill>
                <a:schemeClr val="lt1"/>
              </a:solidFill>
              <a:latin typeface="Barlow"/>
              <a:ea typeface="Barlow"/>
              <a:cs typeface="Barlow"/>
              <a:sym typeface="Barlow"/>
            </a:endParaRPr>
          </a:p>
        </p:txBody>
      </p:sp>
      <p:grpSp>
        <p:nvGrpSpPr>
          <p:cNvPr id="164" name="Google Shape;164;p18"/>
          <p:cNvGrpSpPr/>
          <p:nvPr/>
        </p:nvGrpSpPr>
        <p:grpSpPr>
          <a:xfrm>
            <a:off x="9574662" y="4630398"/>
            <a:ext cx="1774768" cy="1728347"/>
            <a:chOff x="3171000" y="4021950"/>
            <a:chExt cx="268100" cy="265875"/>
          </a:xfrm>
        </p:grpSpPr>
        <p:sp>
          <p:nvSpPr>
            <p:cNvPr id="165" name="Google Shape;165;p18"/>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8"/>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18"/>
          <p:cNvSpPr/>
          <p:nvPr/>
        </p:nvSpPr>
        <p:spPr>
          <a:xfrm>
            <a:off x="6625765" y="4415723"/>
            <a:ext cx="1975514" cy="1943029"/>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8"/>
          <p:cNvSpPr/>
          <p:nvPr/>
        </p:nvSpPr>
        <p:spPr>
          <a:xfrm>
            <a:off x="3612536" y="4521270"/>
            <a:ext cx="1763018" cy="1731922"/>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18"/>
          <p:cNvGrpSpPr/>
          <p:nvPr/>
        </p:nvGrpSpPr>
        <p:grpSpPr>
          <a:xfrm>
            <a:off x="687823" y="4565081"/>
            <a:ext cx="1674478" cy="1644327"/>
            <a:chOff x="5684575" y="4038000"/>
            <a:chExt cx="252950" cy="252950"/>
          </a:xfrm>
        </p:grpSpPr>
        <p:sp>
          <p:nvSpPr>
            <p:cNvPr id="170" name="Google Shape;170;p18"/>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1261</Words>
  <Application>Microsoft Office PowerPoint</Application>
  <PresentationFormat>Grand écran</PresentationFormat>
  <Paragraphs>149</Paragraphs>
  <Slides>6</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Barlow Medium</vt:lpstr>
      <vt:lpstr>Barlow Condensed</vt:lpstr>
      <vt:lpstr>Calibri</vt:lpstr>
      <vt:lpstr>Barlow</vt:lpstr>
      <vt:lpstr>Homemade Apple</vt:lpstr>
      <vt:lpstr>Arial</vt:lpstr>
      <vt:lpstr>Poppins</vt:lpstr>
      <vt:lpstr>0045_Jefferson_Template_SlidesMania</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Virginie Hudon-Chabot</dc:creator>
  <cp:lastModifiedBy>Virginie Hudon-Chabot</cp:lastModifiedBy>
  <cp:revision>1</cp:revision>
  <dcterms:modified xsi:type="dcterms:W3CDTF">2024-09-25T19:05:06Z</dcterms:modified>
</cp:coreProperties>
</file>