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Barlow" panose="00000500000000000000" pitchFamily="2" charset="0"/>
      <p:regular r:id="rId10"/>
      <p:bold r:id="rId11"/>
      <p:italic r:id="rId12"/>
      <p:boldItalic r:id="rId13"/>
    </p:embeddedFont>
    <p:embeddedFont>
      <p:font typeface="Barlow Condensed" panose="00000506000000000000" pitchFamily="2" charset="0"/>
      <p:regular r:id="rId14"/>
      <p:bold r:id="rId15"/>
      <p:italic r:id="rId16"/>
      <p:boldItalic r:id="rId17"/>
    </p:embeddedFont>
    <p:embeddedFont>
      <p:font typeface="Barlow Medium" panose="00000600000000000000" pitchFamily="2" charset="0"/>
      <p:regular r:id="rId18"/>
      <p:bold r:id="rId19"/>
      <p:italic r:id="rId20"/>
      <p:boldItalic r:id="rId21"/>
    </p:embeddedFont>
    <p:embeddedFont>
      <p:font typeface="Homemade Apple" panose="020B0604020202020204" charset="0"/>
      <p:regular r:id="rId22"/>
    </p:embeddedFont>
    <p:embeddedFont>
      <p:font typeface="Poppins"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FE3B7C-43F8-4A7A-9BC8-5B673EC00F63}">
  <a:tblStyle styleId="{1CFE3B7C-43F8-4A7A-9BC8-5B673EC00F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f4b6b11a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cf4b6b11a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f4b6b11a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cf4b6b11a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ce26cab4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cce26cab40_0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twitter.com/SlidesManiaSM/" TargetMode="External"/><Relationship Id="rId12" Type="http://schemas.openxmlformats.org/officeDocument/2006/relationships/image" Target="../media/image10.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7"/>
        <p:cNvGrpSpPr/>
        <p:nvPr/>
      </p:nvGrpSpPr>
      <p:grpSpPr>
        <a:xfrm>
          <a:off x="0" y="0"/>
          <a:ext cx="0" cy="0"/>
          <a:chOff x="0" y="0"/>
          <a:chExt cx="0" cy="0"/>
        </a:xfrm>
      </p:grpSpPr>
      <p:pic>
        <p:nvPicPr>
          <p:cNvPr id="8" name="Google Shape;8;p2" descr="Imagen que contiene niño, persona, joven, sentado&#10;&#10;Descripción generada automáticamente"/>
          <p:cNvPicPr preferRelativeResize="0"/>
          <p:nvPr/>
        </p:nvPicPr>
        <p:blipFill rotWithShape="1">
          <a:blip r:embed="rId2">
            <a:alphaModFix/>
          </a:blip>
          <a:srcRect t="906" b="14858"/>
          <a:stretch/>
        </p:blipFill>
        <p:spPr>
          <a:xfrm>
            <a:off x="0" y="0"/>
            <a:ext cx="12192000" cy="6858000"/>
          </a:xfrm>
          <a:prstGeom prst="rect">
            <a:avLst/>
          </a:prstGeom>
          <a:noFill/>
          <a:ln>
            <a:noFill/>
          </a:ln>
        </p:spPr>
      </p:pic>
      <p:sp>
        <p:nvSpPr>
          <p:cNvPr id="9" name="Google Shape;9;p2"/>
          <p:cNvSpPr/>
          <p:nvPr/>
        </p:nvSpPr>
        <p:spPr>
          <a:xfrm>
            <a:off x="494489" y="0"/>
            <a:ext cx="2800755" cy="1200726"/>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3295244" y="0"/>
            <a:ext cx="2800755" cy="1200726"/>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a:off x="6096000" y="0"/>
            <a:ext cx="2800755" cy="1200726"/>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a:off x="8896755" y="0"/>
            <a:ext cx="2800755" cy="120072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567692" y="5218545"/>
            <a:ext cx="11129818" cy="1639455"/>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45_Jefferson_Template_SlidesMania_10">
  <p:cSld name="Jefferson_10">
    <p:bg>
      <p:bgPr>
        <a:solidFill>
          <a:srgbClr val="F2F2F2"/>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77"/>
        <p:cNvGrpSpPr/>
        <p:nvPr/>
      </p:nvGrpSpPr>
      <p:grpSpPr>
        <a:xfrm>
          <a:off x="0" y="0"/>
          <a:ext cx="0" cy="0"/>
          <a:chOff x="0" y="0"/>
          <a:chExt cx="0" cy="0"/>
        </a:xfrm>
      </p:grpSpPr>
      <p:grpSp>
        <p:nvGrpSpPr>
          <p:cNvPr id="78" name="Google Shape;78;p12"/>
          <p:cNvGrpSpPr/>
          <p:nvPr/>
        </p:nvGrpSpPr>
        <p:grpSpPr>
          <a:xfrm>
            <a:off x="0" y="0"/>
            <a:ext cx="12192000" cy="6858000"/>
            <a:chOff x="0" y="0"/>
            <a:chExt cx="12192000" cy="6858000"/>
          </a:xfrm>
        </p:grpSpPr>
        <p:sp>
          <p:nvSpPr>
            <p:cNvPr id="79" name="Google Shape;79;p1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2">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81" name="Google Shape;81;p1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600" b="1">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lang="es-ES" sz="3600" b="1">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lang="es-ES"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s-ES"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82" name="Google Shape;82;p1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83" name="Google Shape;83;p12">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84" name="Google Shape;84;p12">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85" name="Google Shape;85;p12">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86" name="Google Shape;86;p12">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87" name="Google Shape;87;p1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15"/>
        <p:cNvGrpSpPr/>
        <p:nvPr/>
      </p:nvGrpSpPr>
      <p:grpSpPr>
        <a:xfrm>
          <a:off x="0" y="0"/>
          <a:ext cx="0" cy="0"/>
          <a:chOff x="0" y="0"/>
          <a:chExt cx="0" cy="0"/>
        </a:xfrm>
      </p:grpSpPr>
      <p:sp>
        <p:nvSpPr>
          <p:cNvPr id="16" name="Google Shape;16;p3"/>
          <p:cNvSpPr/>
          <p:nvPr/>
        </p:nvSpPr>
        <p:spPr>
          <a:xfrm>
            <a:off x="85916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Google Shape;17;p3"/>
          <p:cNvPicPr preferRelativeResize="0"/>
          <p:nvPr/>
        </p:nvPicPr>
        <p:blipFill>
          <a:blip r:embed="rId2">
            <a:alphaModFix/>
          </a:blip>
          <a:stretch>
            <a:fillRect/>
          </a:stretch>
        </p:blipFill>
        <p:spPr>
          <a:xfrm>
            <a:off x="8648938" y="142450"/>
            <a:ext cx="1428525" cy="1036149"/>
          </a:xfrm>
          <a:prstGeom prst="rect">
            <a:avLst/>
          </a:prstGeom>
          <a:noFill/>
          <a:ln>
            <a:noFill/>
          </a:ln>
        </p:spPr>
      </p:pic>
      <p:sp>
        <p:nvSpPr>
          <p:cNvPr id="18" name="Google Shape;18;p3"/>
          <p:cNvSpPr/>
          <p:nvPr/>
        </p:nvSpPr>
        <p:spPr>
          <a:xfrm>
            <a:off x="101348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 name="Google Shape;19;p3" descr="Imagen que contiene persona, hierba, exterior, niño&#10;&#10;Descripción generada automáticamente"/>
          <p:cNvPicPr preferRelativeResize="0"/>
          <p:nvPr/>
        </p:nvPicPr>
        <p:blipFill rotWithShape="1">
          <a:blip r:embed="rId3">
            <a:alphaModFix/>
          </a:blip>
          <a:srcRect/>
          <a:stretch/>
        </p:blipFill>
        <p:spPr>
          <a:xfrm>
            <a:off x="10134800" y="142450"/>
            <a:ext cx="1483050" cy="1036150"/>
          </a:xfrm>
          <a:prstGeom prst="rect">
            <a:avLst/>
          </a:prstGeom>
          <a:noFill/>
          <a:ln>
            <a:noFill/>
          </a:ln>
        </p:spPr>
      </p:pic>
      <p:sp>
        <p:nvSpPr>
          <p:cNvPr id="20" name="Google Shape;20;p3"/>
          <p:cNvSpPr/>
          <p:nvPr/>
        </p:nvSpPr>
        <p:spPr>
          <a:xfrm>
            <a:off x="70484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3" descr="Imagen que contiene niño, persona, pequeño, joven&#10;&#10;Descripción generada automáticamente"/>
          <p:cNvPicPr preferRelativeResize="0"/>
          <p:nvPr/>
        </p:nvPicPr>
        <p:blipFill rotWithShape="1">
          <a:blip r:embed="rId4">
            <a:alphaModFix/>
          </a:blip>
          <a:srcRect/>
          <a:stretch/>
        </p:blipFill>
        <p:spPr>
          <a:xfrm>
            <a:off x="7115225" y="147525"/>
            <a:ext cx="1476375" cy="1026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22"/>
        <p:cNvGrpSpPr/>
        <p:nvPr/>
      </p:nvGrpSpPr>
      <p:grpSpPr>
        <a:xfrm>
          <a:off x="0" y="0"/>
          <a:ext cx="0" cy="0"/>
          <a:chOff x="0" y="0"/>
          <a:chExt cx="0" cy="0"/>
        </a:xfrm>
      </p:grpSpPr>
      <p:sp>
        <p:nvSpPr>
          <p:cNvPr id="23" name="Google Shape;23;p4"/>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4"/>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4"/>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4"/>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4"/>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4"/>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4"/>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4"/>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b="57103"/>
          <a:stretch/>
        </p:blipFill>
        <p:spPr>
          <a:xfrm>
            <a:off x="0" y="3916218"/>
            <a:ext cx="3376782" cy="2941782"/>
          </a:xfrm>
          <a:prstGeom prst="rect">
            <a:avLst/>
          </a:prstGeom>
          <a:noFill/>
          <a:ln>
            <a:noFill/>
          </a:ln>
        </p:spPr>
      </p:pic>
      <p:pic>
        <p:nvPicPr>
          <p:cNvPr id="34" name="Google Shape;34;p5"/>
          <p:cNvPicPr preferRelativeResize="0"/>
          <p:nvPr/>
        </p:nvPicPr>
        <p:blipFill rotWithShape="1">
          <a:blip r:embed="rId2">
            <a:alphaModFix/>
          </a:blip>
          <a:srcRect b="57103"/>
          <a:stretch/>
        </p:blipFill>
        <p:spPr>
          <a:xfrm>
            <a:off x="3376782" y="3916218"/>
            <a:ext cx="3376782" cy="2941782"/>
          </a:xfrm>
          <a:prstGeom prst="rect">
            <a:avLst/>
          </a:prstGeom>
          <a:noFill/>
          <a:ln>
            <a:noFill/>
          </a:ln>
        </p:spPr>
      </p:pic>
      <p:pic>
        <p:nvPicPr>
          <p:cNvPr id="35" name="Google Shape;35;p5"/>
          <p:cNvPicPr preferRelativeResize="0"/>
          <p:nvPr/>
        </p:nvPicPr>
        <p:blipFill rotWithShape="1">
          <a:blip r:embed="rId2">
            <a:alphaModFix/>
          </a:blip>
          <a:srcRect b="57103"/>
          <a:stretch/>
        </p:blipFill>
        <p:spPr>
          <a:xfrm>
            <a:off x="6753564" y="3916218"/>
            <a:ext cx="3376782" cy="2941782"/>
          </a:xfrm>
          <a:prstGeom prst="rect">
            <a:avLst/>
          </a:prstGeom>
          <a:noFill/>
          <a:ln>
            <a:noFill/>
          </a:ln>
        </p:spPr>
      </p:pic>
      <p:pic>
        <p:nvPicPr>
          <p:cNvPr id="36" name="Google Shape;36;p5"/>
          <p:cNvPicPr preferRelativeResize="0"/>
          <p:nvPr/>
        </p:nvPicPr>
        <p:blipFill rotWithShape="1">
          <a:blip r:embed="rId2">
            <a:alphaModFix/>
          </a:blip>
          <a:srcRect r="38945" b="57103"/>
          <a:stretch/>
        </p:blipFill>
        <p:spPr>
          <a:xfrm>
            <a:off x="10130346" y="3916218"/>
            <a:ext cx="2061654" cy="2941782"/>
          </a:xfrm>
          <a:prstGeom prst="rect">
            <a:avLst/>
          </a:prstGeom>
          <a:noFill/>
          <a:ln>
            <a:noFill/>
          </a:ln>
        </p:spPr>
      </p:pic>
      <p:sp>
        <p:nvSpPr>
          <p:cNvPr id="37" name="Google Shape;37;p5"/>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38"/>
        <p:cNvGrpSpPr/>
        <p:nvPr/>
      </p:nvGrpSpPr>
      <p:grpSpPr>
        <a:xfrm>
          <a:off x="0" y="0"/>
          <a:ext cx="0" cy="0"/>
          <a:chOff x="0" y="0"/>
          <a:chExt cx="0" cy="0"/>
        </a:xfrm>
      </p:grpSpPr>
      <p:sp>
        <p:nvSpPr>
          <p:cNvPr id="39" name="Google Shape;39;p6"/>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6"/>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6"/>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6"/>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44"/>
        <p:cNvGrpSpPr/>
        <p:nvPr/>
      </p:nvGrpSpPr>
      <p:grpSpPr>
        <a:xfrm>
          <a:off x="0" y="0"/>
          <a:ext cx="0" cy="0"/>
          <a:chOff x="0" y="0"/>
          <a:chExt cx="0" cy="0"/>
        </a:xfrm>
      </p:grpSpPr>
      <p:sp>
        <p:nvSpPr>
          <p:cNvPr id="45" name="Google Shape;45;p7"/>
          <p:cNvSpPr/>
          <p:nvPr/>
        </p:nvSpPr>
        <p:spPr>
          <a:xfrm>
            <a:off x="192823" y="3818268"/>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7"/>
          <p:cNvSpPr/>
          <p:nvPr/>
        </p:nvSpPr>
        <p:spPr>
          <a:xfrm>
            <a:off x="3191342" y="3818115"/>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7"/>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7"/>
          <p:cNvSpPr/>
          <p:nvPr/>
        </p:nvSpPr>
        <p:spPr>
          <a:xfrm>
            <a:off x="9201886" y="3808784"/>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7"/>
          <p:cNvSpPr/>
          <p:nvPr/>
        </p:nvSpPr>
        <p:spPr>
          <a:xfrm>
            <a:off x="8254460" y="1609164"/>
            <a:ext cx="3816000" cy="2050486"/>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7"/>
          <p:cNvSpPr/>
          <p:nvPr/>
        </p:nvSpPr>
        <p:spPr>
          <a:xfrm>
            <a:off x="192823" y="1609174"/>
            <a:ext cx="3816944" cy="2050476"/>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7"/>
          <p:cNvSpPr/>
          <p:nvPr/>
        </p:nvSpPr>
        <p:spPr>
          <a:xfrm>
            <a:off x="4169915" y="1616364"/>
            <a:ext cx="3924000" cy="205047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5_Jefferson_Template_SlidesMania_7">
  <p:cSld name="Jefferson_5">
    <p:bg>
      <p:bgPr>
        <a:solidFill>
          <a:srgbClr val="F2F2F2"/>
        </a:solidFill>
        <a:effectLst/>
      </p:bgPr>
    </p:bg>
    <p:spTree>
      <p:nvGrpSpPr>
        <p:cNvPr id="1" name="Shape 52"/>
        <p:cNvGrpSpPr/>
        <p:nvPr/>
      </p:nvGrpSpPr>
      <p:grpSpPr>
        <a:xfrm>
          <a:off x="0" y="0"/>
          <a:ext cx="0" cy="0"/>
          <a:chOff x="0" y="0"/>
          <a:chExt cx="0" cy="0"/>
        </a:xfrm>
      </p:grpSpPr>
      <p:sp>
        <p:nvSpPr>
          <p:cNvPr id="53" name="Google Shape;53;p8"/>
          <p:cNvSpPr/>
          <p:nvPr/>
        </p:nvSpPr>
        <p:spPr>
          <a:xfrm>
            <a:off x="391885" y="3870627"/>
            <a:ext cx="3806889" cy="2558159"/>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8"/>
          <p:cNvSpPr/>
          <p:nvPr/>
        </p:nvSpPr>
        <p:spPr>
          <a:xfrm>
            <a:off x="8003927" y="1710625"/>
            <a:ext cx="3796187" cy="2464864"/>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8"/>
          <p:cNvSpPr/>
          <p:nvPr/>
        </p:nvSpPr>
        <p:spPr>
          <a:xfrm>
            <a:off x="4272550" y="4322619"/>
            <a:ext cx="3657600" cy="2106168"/>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8"/>
          <p:cNvSpPr/>
          <p:nvPr/>
        </p:nvSpPr>
        <p:spPr>
          <a:xfrm>
            <a:off x="4272550" y="1710625"/>
            <a:ext cx="3657600" cy="2530788"/>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5_Jefferson_Template_SlidesMania_8">
  <p:cSld name="Jefferson_7">
    <p:bg>
      <p:bgPr>
        <a:solidFill>
          <a:srgbClr val="F2F2F2"/>
        </a:solidFill>
        <a:effectLst/>
      </p:bgPr>
    </p:bg>
    <p:spTree>
      <p:nvGrpSpPr>
        <p:cNvPr id="1" name="Shape 57"/>
        <p:cNvGrpSpPr/>
        <p:nvPr/>
      </p:nvGrpSpPr>
      <p:grpSpPr>
        <a:xfrm>
          <a:off x="0" y="0"/>
          <a:ext cx="0" cy="0"/>
          <a:chOff x="0" y="0"/>
          <a:chExt cx="0" cy="0"/>
        </a:xfrm>
      </p:grpSpPr>
      <p:grpSp>
        <p:nvGrpSpPr>
          <p:cNvPr id="58" name="Google Shape;58;p9"/>
          <p:cNvGrpSpPr/>
          <p:nvPr/>
        </p:nvGrpSpPr>
        <p:grpSpPr>
          <a:xfrm>
            <a:off x="145863" y="1699491"/>
            <a:ext cx="11879752" cy="4915913"/>
            <a:chOff x="145863" y="3419663"/>
            <a:chExt cx="11879752" cy="3195739"/>
          </a:xfrm>
        </p:grpSpPr>
        <p:sp>
          <p:nvSpPr>
            <p:cNvPr id="59" name="Google Shape;59;p9"/>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9"/>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9"/>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9"/>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9"/>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9"/>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9"/>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9"/>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 name="Google Shape;67;p9"/>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5_Jefferson_Template_SlidesMania_9">
  <p:cSld name="Jefferson_4">
    <p:bg>
      <p:bgPr>
        <a:solidFill>
          <a:srgbClr val="F2F2F2"/>
        </a:solidFill>
        <a:effectLst/>
      </p:bgPr>
    </p:bg>
    <p:spTree>
      <p:nvGrpSpPr>
        <p:cNvPr id="1" name="Shape 68"/>
        <p:cNvGrpSpPr/>
        <p:nvPr/>
      </p:nvGrpSpPr>
      <p:grpSpPr>
        <a:xfrm>
          <a:off x="0" y="0"/>
          <a:ext cx="0" cy="0"/>
          <a:chOff x="0" y="0"/>
          <a:chExt cx="0" cy="0"/>
        </a:xfrm>
      </p:grpSpPr>
      <p:grpSp>
        <p:nvGrpSpPr>
          <p:cNvPr id="69" name="Google Shape;69;p10"/>
          <p:cNvGrpSpPr/>
          <p:nvPr/>
        </p:nvGrpSpPr>
        <p:grpSpPr>
          <a:xfrm rot="10800000" flipH="1">
            <a:off x="165394" y="1747121"/>
            <a:ext cx="11877637" cy="5110878"/>
            <a:chOff x="165394" y="1747121"/>
            <a:chExt cx="11877637" cy="5110878"/>
          </a:xfrm>
        </p:grpSpPr>
        <p:sp>
          <p:nvSpPr>
            <p:cNvPr id="70" name="Google Shape;70;p10"/>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0"/>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0"/>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10"/>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0"/>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5" name="Google Shape;75;p1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hyperlink" Target="http://www.education.gouv.qc.ca/fileadmin/site_web/documents/dpse/evaluation/LesChoixDeNotreEcole_DocSoutien_f.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p:nvPr/>
        </p:nvSpPr>
        <p:spPr>
          <a:xfrm>
            <a:off x="1383925" y="5228550"/>
            <a:ext cx="7465500" cy="126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700" b="1">
                <a:solidFill>
                  <a:schemeClr val="lt1"/>
                </a:solidFill>
                <a:latin typeface="Barlow"/>
                <a:ea typeface="Barlow"/>
                <a:cs typeface="Barlow"/>
                <a:sym typeface="Barlow"/>
              </a:rPr>
              <a:t>Document d’information sur la nature et les moments des principales évaluations</a:t>
            </a:r>
            <a:endParaRPr sz="2700" b="1">
              <a:solidFill>
                <a:schemeClr val="lt1"/>
              </a:solidFill>
              <a:latin typeface="Barlow"/>
              <a:ea typeface="Barlow"/>
              <a:cs typeface="Barlow"/>
              <a:sym typeface="Barlow"/>
            </a:endParaRPr>
          </a:p>
          <a:p>
            <a:pPr marL="0" marR="0" lvl="0" indent="0" algn="ctr" rtl="0">
              <a:spcBef>
                <a:spcPts val="0"/>
              </a:spcBef>
              <a:spcAft>
                <a:spcPts val="0"/>
              </a:spcAft>
              <a:buNone/>
            </a:pPr>
            <a:r>
              <a:rPr lang="es-ES" sz="2700" b="1">
                <a:solidFill>
                  <a:schemeClr val="lt1"/>
                </a:solidFill>
                <a:latin typeface="Barlow"/>
                <a:ea typeface="Barlow"/>
                <a:cs typeface="Barlow"/>
                <a:sym typeface="Barlow"/>
              </a:rPr>
              <a:t>2024-2025</a:t>
            </a:r>
            <a:endParaRPr sz="2700" b="1">
              <a:solidFill>
                <a:schemeClr val="lt1"/>
              </a:solidFill>
              <a:latin typeface="Barlow"/>
              <a:ea typeface="Barlow"/>
              <a:cs typeface="Barlow"/>
              <a:sym typeface="Barlow"/>
            </a:endParaRPr>
          </a:p>
          <a:p>
            <a:pPr marL="0" marR="0" lvl="0" indent="0" algn="ctr" rtl="0">
              <a:spcBef>
                <a:spcPts val="0"/>
              </a:spcBef>
              <a:spcAft>
                <a:spcPts val="0"/>
              </a:spcAft>
              <a:buNone/>
            </a:pPr>
            <a:r>
              <a:rPr lang="es-ES" sz="2000" b="1">
                <a:solidFill>
                  <a:schemeClr val="lt1"/>
                </a:solidFill>
                <a:latin typeface="Barlow"/>
                <a:ea typeface="Barlow"/>
                <a:cs typeface="Barlow"/>
                <a:sym typeface="Barlow"/>
              </a:rPr>
              <a:t>4</a:t>
            </a:r>
            <a:r>
              <a:rPr lang="es-ES" sz="2000" b="1" baseline="30000">
                <a:solidFill>
                  <a:schemeClr val="lt1"/>
                </a:solidFill>
                <a:latin typeface="Barlow"/>
                <a:ea typeface="Barlow"/>
                <a:cs typeface="Barlow"/>
                <a:sym typeface="Barlow"/>
              </a:rPr>
              <a:t>e</a:t>
            </a:r>
            <a:r>
              <a:rPr lang="es-ES" sz="2000" b="1">
                <a:solidFill>
                  <a:schemeClr val="lt1"/>
                </a:solidFill>
                <a:latin typeface="Barlow"/>
                <a:ea typeface="Barlow"/>
                <a:cs typeface="Barlow"/>
                <a:sym typeface="Barlow"/>
              </a:rPr>
              <a:t> année du primaire</a:t>
            </a:r>
            <a:endParaRPr sz="2000" b="1">
              <a:solidFill>
                <a:schemeClr val="lt1"/>
              </a:solidFill>
              <a:latin typeface="Barlow"/>
              <a:ea typeface="Barlow"/>
              <a:cs typeface="Barlow"/>
              <a:sym typeface="Barlow"/>
            </a:endParaRPr>
          </a:p>
        </p:txBody>
      </p:sp>
      <p:sp>
        <p:nvSpPr>
          <p:cNvPr id="93" name="Google Shape;93;p13"/>
          <p:cNvSpPr txBox="1"/>
          <p:nvPr/>
        </p:nvSpPr>
        <p:spPr>
          <a:xfrm>
            <a:off x="1162050" y="255775"/>
            <a:ext cx="2151000" cy="369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s-ES" sz="1800">
                <a:solidFill>
                  <a:schemeClr val="lt1"/>
                </a:solidFill>
                <a:latin typeface="Barlow"/>
                <a:ea typeface="Barlow"/>
                <a:cs typeface="Barlow"/>
                <a:sym typeface="Barlow"/>
              </a:rPr>
              <a:t>COMMUNICATIONS OFFICIELLES</a:t>
            </a:r>
            <a:endParaRPr/>
          </a:p>
        </p:txBody>
      </p:sp>
      <p:sp>
        <p:nvSpPr>
          <p:cNvPr id="94" name="Google Shape;94;p13"/>
          <p:cNvSpPr txBox="1"/>
          <p:nvPr/>
        </p:nvSpPr>
        <p:spPr>
          <a:xfrm>
            <a:off x="4207099" y="255850"/>
            <a:ext cx="1669500"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DATES À RETENIR</a:t>
            </a:r>
            <a:endParaRPr sz="1800">
              <a:solidFill>
                <a:schemeClr val="lt1"/>
              </a:solidFill>
              <a:latin typeface="Barlow"/>
              <a:ea typeface="Barlow"/>
              <a:cs typeface="Barlow"/>
              <a:sym typeface="Barlow"/>
            </a:endParaRPr>
          </a:p>
          <a:p>
            <a:pPr marL="0" marR="0" lvl="0" indent="0" algn="l" rtl="0">
              <a:spcBef>
                <a:spcPts val="0"/>
              </a:spcBef>
              <a:spcAft>
                <a:spcPts val="0"/>
              </a:spcAft>
              <a:buNone/>
            </a:pPr>
            <a:endParaRPr sz="1800">
              <a:solidFill>
                <a:schemeClr val="lt1"/>
              </a:solidFill>
              <a:latin typeface="Barlow"/>
              <a:ea typeface="Barlow"/>
              <a:cs typeface="Barlow"/>
              <a:sym typeface="Barlow"/>
            </a:endParaRPr>
          </a:p>
        </p:txBody>
      </p:sp>
      <p:sp>
        <p:nvSpPr>
          <p:cNvPr id="95" name="Google Shape;95;p13"/>
          <p:cNvSpPr txBox="1"/>
          <p:nvPr/>
        </p:nvSpPr>
        <p:spPr>
          <a:xfrm>
            <a:off x="6866938" y="255775"/>
            <a:ext cx="1977000"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rgbClr val="FFFFFF"/>
                </a:solidFill>
                <a:latin typeface="Barlow"/>
                <a:ea typeface="Barlow"/>
                <a:cs typeface="Barlow"/>
                <a:sym typeface="Barlow"/>
              </a:rPr>
              <a:t>COMPÉTENCES ÉVALUÉES</a:t>
            </a:r>
            <a:endParaRPr sz="1800">
              <a:solidFill>
                <a:srgbClr val="FFFFFF"/>
              </a:solidFill>
              <a:latin typeface="Barlow"/>
              <a:ea typeface="Barlow"/>
              <a:cs typeface="Barlow"/>
              <a:sym typeface="Barlow"/>
            </a:endParaRPr>
          </a:p>
        </p:txBody>
      </p:sp>
      <p:sp>
        <p:nvSpPr>
          <p:cNvPr id="96" name="Google Shape;96;p13"/>
          <p:cNvSpPr txBox="1"/>
          <p:nvPr/>
        </p:nvSpPr>
        <p:spPr>
          <a:xfrm>
            <a:off x="9743875" y="255800"/>
            <a:ext cx="16695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sz="1800">
                <a:solidFill>
                  <a:schemeClr val="lt1"/>
                </a:solidFill>
                <a:latin typeface="Barlow"/>
                <a:ea typeface="Barlow"/>
                <a:cs typeface="Barlow"/>
                <a:sym typeface="Barlow"/>
              </a:rPr>
              <a:t>NATURE DES ÉVALUATIONS</a:t>
            </a:r>
            <a:endParaRPr/>
          </a:p>
        </p:txBody>
      </p:sp>
      <p:pic>
        <p:nvPicPr>
          <p:cNvPr id="97" name="Google Shape;97;p13"/>
          <p:cNvPicPr preferRelativeResize="0"/>
          <p:nvPr/>
        </p:nvPicPr>
        <p:blipFill>
          <a:blip r:embed="rId3">
            <a:alphaModFix/>
          </a:blip>
          <a:stretch>
            <a:fillRect/>
          </a:stretch>
        </p:blipFill>
        <p:spPr>
          <a:xfrm>
            <a:off x="9500300" y="5984683"/>
            <a:ext cx="2057400" cy="742950"/>
          </a:xfrm>
          <a:prstGeom prst="rect">
            <a:avLst/>
          </a:prstGeom>
          <a:noFill/>
          <a:ln>
            <a:noFill/>
          </a:ln>
        </p:spPr>
      </p:pic>
      <p:grpSp>
        <p:nvGrpSpPr>
          <p:cNvPr id="98" name="Google Shape;98;p13"/>
          <p:cNvGrpSpPr/>
          <p:nvPr/>
        </p:nvGrpSpPr>
        <p:grpSpPr>
          <a:xfrm>
            <a:off x="3713827" y="192845"/>
            <a:ext cx="694810" cy="811823"/>
            <a:chOff x="6907250" y="4018375"/>
            <a:chExt cx="226625" cy="265875"/>
          </a:xfrm>
        </p:grpSpPr>
        <p:sp>
          <p:nvSpPr>
            <p:cNvPr id="99" name="Google Shape;99;p13"/>
            <p:cNvSpPr/>
            <p:nvPr/>
          </p:nvSpPr>
          <p:spPr>
            <a:xfrm>
              <a:off x="6953650" y="4018375"/>
              <a:ext cx="133375" cy="119575"/>
            </a:xfrm>
            <a:custGeom>
              <a:avLst/>
              <a:gdLst/>
              <a:ahLst/>
              <a:cxnLst/>
              <a:rect l="l" t="t" r="r" b="b"/>
              <a:pathLst>
                <a:path w="5335" h="4783" extrusionOk="0">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6967025" y="4234275"/>
              <a:ext cx="106625" cy="49975"/>
            </a:xfrm>
            <a:custGeom>
              <a:avLst/>
              <a:gdLst/>
              <a:ahLst/>
              <a:cxnLst/>
              <a:rect l="l" t="t" r="r" b="b"/>
              <a:pathLst>
                <a:path w="4265" h="1999" extrusionOk="0">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6907250" y="4071900"/>
              <a:ext cx="226625" cy="212350"/>
            </a:xfrm>
            <a:custGeom>
              <a:avLst/>
              <a:gdLst/>
              <a:ahLst/>
              <a:cxnLst/>
              <a:rect l="l" t="t" r="r" b="b"/>
              <a:pathLst>
                <a:path w="9065" h="8494" extrusionOk="0">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3"/>
          <p:cNvSpPr/>
          <p:nvPr/>
        </p:nvSpPr>
        <p:spPr>
          <a:xfrm>
            <a:off x="9106786" y="282682"/>
            <a:ext cx="637079" cy="63218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6202645" y="186723"/>
            <a:ext cx="825891" cy="824067"/>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3"/>
          <p:cNvGrpSpPr/>
          <p:nvPr/>
        </p:nvGrpSpPr>
        <p:grpSpPr>
          <a:xfrm>
            <a:off x="555454" y="250077"/>
            <a:ext cx="700039" cy="697383"/>
            <a:chOff x="5684575" y="4038000"/>
            <a:chExt cx="252950" cy="252950"/>
          </a:xfrm>
        </p:grpSpPr>
        <p:sp>
          <p:nvSpPr>
            <p:cNvPr id="105" name="Google Shape;105;p13"/>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4" descr="Imagen que contiene pared, niño, interior, cepillo de dientes&#10;&#10;Descripción generada automáticamente"/>
          <p:cNvPicPr preferRelativeResize="0"/>
          <p:nvPr/>
        </p:nvPicPr>
        <p:blipFill rotWithShape="1">
          <a:blip r:embed="rId3">
            <a:alphaModFix/>
          </a:blip>
          <a:srcRect/>
          <a:stretch/>
        </p:blipFill>
        <p:spPr>
          <a:xfrm>
            <a:off x="6143280" y="1516618"/>
            <a:ext cx="2868574" cy="1912382"/>
          </a:xfrm>
          <a:prstGeom prst="rect">
            <a:avLst/>
          </a:prstGeom>
          <a:noFill/>
          <a:ln>
            <a:noFill/>
          </a:ln>
        </p:spPr>
      </p:pic>
      <p:pic>
        <p:nvPicPr>
          <p:cNvPr id="116" name="Google Shape;116;p14" descr="Imagen que contiene persona, suelo, pose, sujetando&#10;&#10;Descripción generada automáticamente"/>
          <p:cNvPicPr preferRelativeResize="0"/>
          <p:nvPr/>
        </p:nvPicPr>
        <p:blipFill rotWithShape="1">
          <a:blip r:embed="rId4">
            <a:alphaModFix/>
          </a:blip>
          <a:srcRect/>
          <a:stretch/>
        </p:blipFill>
        <p:spPr>
          <a:xfrm>
            <a:off x="146921" y="1516618"/>
            <a:ext cx="2868573" cy="1912382"/>
          </a:xfrm>
          <a:prstGeom prst="rect">
            <a:avLst/>
          </a:prstGeom>
          <a:noFill/>
          <a:ln>
            <a:noFill/>
          </a:ln>
        </p:spPr>
      </p:pic>
      <p:pic>
        <p:nvPicPr>
          <p:cNvPr id="117" name="Google Shape;117;p14" descr="Imagen que contiene persona, hierba, exterior, niño&#10;&#10;Descripción generada automáticamente"/>
          <p:cNvPicPr preferRelativeResize="0"/>
          <p:nvPr/>
        </p:nvPicPr>
        <p:blipFill rotWithShape="1">
          <a:blip r:embed="rId5">
            <a:alphaModFix/>
          </a:blip>
          <a:srcRect/>
          <a:stretch/>
        </p:blipFill>
        <p:spPr>
          <a:xfrm>
            <a:off x="9154800" y="1507286"/>
            <a:ext cx="2868575" cy="1912383"/>
          </a:xfrm>
          <a:prstGeom prst="rect">
            <a:avLst/>
          </a:prstGeom>
          <a:noFill/>
          <a:ln>
            <a:noFill/>
          </a:ln>
        </p:spPr>
      </p:pic>
      <p:pic>
        <p:nvPicPr>
          <p:cNvPr id="118" name="Google Shape;118;p14" descr="Imagen que contiene niño, persona, pequeño, joven&#10;&#10;Descripción generada automáticamente"/>
          <p:cNvPicPr preferRelativeResize="0"/>
          <p:nvPr/>
        </p:nvPicPr>
        <p:blipFill rotWithShape="1">
          <a:blip r:embed="rId6">
            <a:alphaModFix/>
          </a:blip>
          <a:srcRect/>
          <a:stretch/>
        </p:blipFill>
        <p:spPr>
          <a:xfrm>
            <a:off x="3140339" y="1516618"/>
            <a:ext cx="2868573" cy="1912382"/>
          </a:xfrm>
          <a:prstGeom prst="rect">
            <a:avLst/>
          </a:prstGeom>
          <a:noFill/>
          <a:ln>
            <a:noFill/>
          </a:ln>
        </p:spPr>
      </p:pic>
      <p:sp>
        <p:nvSpPr>
          <p:cNvPr id="119" name="Google Shape;119;p14"/>
          <p:cNvSpPr txBox="1"/>
          <p:nvPr/>
        </p:nvSpPr>
        <p:spPr>
          <a:xfrm>
            <a:off x="326575" y="242600"/>
            <a:ext cx="7693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  Remise des communications officielles</a:t>
            </a:r>
            <a:endParaRPr/>
          </a:p>
        </p:txBody>
      </p:sp>
      <p:sp>
        <p:nvSpPr>
          <p:cNvPr id="120" name="Google Shape;120;p14"/>
          <p:cNvSpPr txBox="1"/>
          <p:nvPr/>
        </p:nvSpPr>
        <p:spPr>
          <a:xfrm>
            <a:off x="391849" y="827375"/>
            <a:ext cx="11641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sz="1300">
              <a:solidFill>
                <a:srgbClr val="3F3F3F"/>
              </a:solidFill>
              <a:latin typeface="Barlow"/>
              <a:ea typeface="Barlow"/>
              <a:cs typeface="Barlow"/>
              <a:sym typeface="Barlow"/>
            </a:endParaRPr>
          </a:p>
        </p:txBody>
      </p:sp>
      <p:cxnSp>
        <p:nvCxnSpPr>
          <p:cNvPr id="121" name="Google Shape;121;p14"/>
          <p:cNvCxnSpPr/>
          <p:nvPr/>
        </p:nvCxnSpPr>
        <p:spPr>
          <a:xfrm rot="10800000" flipH="1">
            <a:off x="582479" y="1352670"/>
            <a:ext cx="1170000" cy="9600"/>
          </a:xfrm>
          <a:prstGeom prst="straightConnector1">
            <a:avLst/>
          </a:prstGeom>
          <a:noFill/>
          <a:ln w="19050" cap="flat" cmpd="sng">
            <a:solidFill>
              <a:srgbClr val="7FCFE5"/>
            </a:solidFill>
            <a:prstDash val="solid"/>
            <a:miter lim="800000"/>
            <a:headEnd type="none" w="sm" len="sm"/>
            <a:tailEnd type="none" w="sm" len="sm"/>
          </a:ln>
        </p:spPr>
      </p:cxnSp>
      <p:sp>
        <p:nvSpPr>
          <p:cNvPr id="122" name="Google Shape;122;p14"/>
          <p:cNvSpPr txBox="1"/>
          <p:nvPr/>
        </p:nvSpPr>
        <p:spPr>
          <a:xfrm>
            <a:off x="144800"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1</a:t>
            </a:r>
            <a:r>
              <a:rPr lang="es-ES" sz="1800" baseline="30000">
                <a:solidFill>
                  <a:schemeClr val="lt1"/>
                </a:solidFill>
                <a:latin typeface="Barlow"/>
                <a:ea typeface="Barlow"/>
                <a:cs typeface="Barlow"/>
                <a:sym typeface="Barlow"/>
              </a:rPr>
              <a:t>re</a:t>
            </a:r>
            <a:r>
              <a:rPr lang="es-ES" sz="1800">
                <a:solidFill>
                  <a:schemeClr val="lt1"/>
                </a:solidFill>
                <a:latin typeface="Barlow"/>
                <a:ea typeface="Barlow"/>
                <a:cs typeface="Barlow"/>
                <a:sym typeface="Barlow"/>
              </a:rPr>
              <a:t> communication</a:t>
            </a:r>
            <a:endParaRPr sz="1800">
              <a:solidFill>
                <a:schemeClr val="lt1"/>
              </a:solidFill>
              <a:latin typeface="Barlow"/>
              <a:ea typeface="Barlow"/>
              <a:cs typeface="Barlow"/>
              <a:sym typeface="Barlow"/>
            </a:endParaRPr>
          </a:p>
          <a:p>
            <a:pPr marL="0" marR="0" lvl="0" indent="0" algn="ctr" rtl="0">
              <a:spcBef>
                <a:spcPts val="0"/>
              </a:spcBef>
              <a:spcAft>
                <a:spcPts val="0"/>
              </a:spcAft>
              <a:buNone/>
            </a:pPr>
            <a:endParaRPr sz="1800">
              <a:solidFill>
                <a:schemeClr val="lt1"/>
              </a:solidFill>
              <a:latin typeface="Barlow"/>
              <a:ea typeface="Barlow"/>
              <a:cs typeface="Barlow"/>
              <a:sym typeface="Barlow"/>
            </a:endParaRPr>
          </a:p>
        </p:txBody>
      </p:sp>
      <p:sp>
        <p:nvSpPr>
          <p:cNvPr id="123" name="Google Shape;123;p14"/>
          <p:cNvSpPr txBox="1"/>
          <p:nvPr/>
        </p:nvSpPr>
        <p:spPr>
          <a:xfrm>
            <a:off x="3150263"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1</a:t>
            </a:r>
            <a:r>
              <a:rPr lang="es-ES" sz="1800" baseline="30000">
                <a:solidFill>
                  <a:schemeClr val="lt1"/>
                </a:solidFill>
                <a:latin typeface="Barlow"/>
                <a:ea typeface="Barlow"/>
                <a:cs typeface="Barlow"/>
                <a:sym typeface="Barlow"/>
              </a:rPr>
              <a:t>er</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20%</a:t>
            </a:r>
            <a:endParaRPr sz="1800">
              <a:solidFill>
                <a:schemeClr val="lt1"/>
              </a:solidFill>
              <a:latin typeface="Barlow"/>
              <a:ea typeface="Barlow"/>
              <a:cs typeface="Barlow"/>
              <a:sym typeface="Barlow"/>
            </a:endParaRPr>
          </a:p>
          <a:p>
            <a:pPr marL="0" marR="0" lvl="0" indent="0" algn="ctr" rtl="0">
              <a:spcBef>
                <a:spcPts val="0"/>
              </a:spcBef>
              <a:spcAft>
                <a:spcPts val="0"/>
              </a:spcAft>
              <a:buNone/>
            </a:pPr>
            <a:endParaRPr sz="1800">
              <a:solidFill>
                <a:schemeClr val="lt1"/>
              </a:solidFill>
              <a:latin typeface="Barlow"/>
              <a:ea typeface="Barlow"/>
              <a:cs typeface="Barlow"/>
              <a:sym typeface="Barlow"/>
            </a:endParaRPr>
          </a:p>
        </p:txBody>
      </p:sp>
      <p:sp>
        <p:nvSpPr>
          <p:cNvPr id="124" name="Google Shape;124;p14"/>
          <p:cNvSpPr txBox="1"/>
          <p:nvPr/>
        </p:nvSpPr>
        <p:spPr>
          <a:xfrm>
            <a:off x="6155750" y="3429150"/>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2</a:t>
            </a:r>
            <a:r>
              <a:rPr lang="es-ES" sz="1800" baseline="30000">
                <a:solidFill>
                  <a:schemeClr val="lt1"/>
                </a:solidFill>
                <a:latin typeface="Barlow"/>
                <a:ea typeface="Barlow"/>
                <a:cs typeface="Barlow"/>
                <a:sym typeface="Barlow"/>
              </a:rPr>
              <a:t>e</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20%</a:t>
            </a:r>
            <a:endParaRPr sz="1800">
              <a:solidFill>
                <a:schemeClr val="lt1"/>
              </a:solidFill>
              <a:latin typeface="Barlow"/>
              <a:ea typeface="Barlow"/>
              <a:cs typeface="Barlow"/>
              <a:sym typeface="Barlow"/>
            </a:endParaRPr>
          </a:p>
        </p:txBody>
      </p:sp>
      <p:sp>
        <p:nvSpPr>
          <p:cNvPr id="125" name="Google Shape;125;p14"/>
          <p:cNvSpPr txBox="1"/>
          <p:nvPr/>
        </p:nvSpPr>
        <p:spPr>
          <a:xfrm>
            <a:off x="9176000" y="3429150"/>
            <a:ext cx="2828400" cy="4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3</a:t>
            </a:r>
            <a:r>
              <a:rPr lang="es-ES" sz="1800" baseline="30000">
                <a:solidFill>
                  <a:schemeClr val="lt1"/>
                </a:solidFill>
                <a:latin typeface="Barlow"/>
                <a:ea typeface="Barlow"/>
                <a:cs typeface="Barlow"/>
                <a:sym typeface="Barlow"/>
              </a:rPr>
              <a:t>e</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60%</a:t>
            </a:r>
            <a:endParaRPr sz="1800">
              <a:solidFill>
                <a:schemeClr val="lt1"/>
              </a:solidFill>
              <a:latin typeface="Barlow"/>
              <a:ea typeface="Barlow"/>
              <a:cs typeface="Barlow"/>
              <a:sym typeface="Barlow"/>
            </a:endParaRPr>
          </a:p>
        </p:txBody>
      </p:sp>
      <p:sp>
        <p:nvSpPr>
          <p:cNvPr id="126" name="Google Shape;126;p14"/>
          <p:cNvSpPr txBox="1"/>
          <p:nvPr/>
        </p:nvSpPr>
        <p:spPr>
          <a:xfrm>
            <a:off x="187350" y="4032375"/>
            <a:ext cx="2730000" cy="196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dirty="0" err="1">
                <a:solidFill>
                  <a:schemeClr val="lt1"/>
                </a:solidFill>
                <a:latin typeface="Barlow"/>
                <a:ea typeface="Barlow"/>
                <a:cs typeface="Barlow"/>
                <a:sym typeface="Barlow"/>
              </a:rPr>
              <a:t>Appréciation</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rendue</a:t>
            </a:r>
            <a:r>
              <a:rPr lang="es-ES" sz="1300" dirty="0">
                <a:solidFill>
                  <a:schemeClr val="lt1"/>
                </a:solidFill>
                <a:latin typeface="Barlow"/>
                <a:ea typeface="Barlow"/>
                <a:cs typeface="Barlow"/>
                <a:sym typeface="Barlow"/>
              </a:rPr>
              <a:t> disponible </a:t>
            </a:r>
            <a:r>
              <a:rPr lang="es-ES" sz="1300" dirty="0" err="1">
                <a:solidFill>
                  <a:schemeClr val="lt1"/>
                </a:solidFill>
                <a:latin typeface="Barlow"/>
                <a:ea typeface="Barlow"/>
                <a:cs typeface="Barlow"/>
                <a:sym typeface="Barlow"/>
              </a:rPr>
              <a:t>aux</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parents</a:t>
            </a:r>
            <a:r>
              <a:rPr lang="es-ES" sz="1300" dirty="0">
                <a:solidFill>
                  <a:schemeClr val="lt1"/>
                </a:solidFill>
                <a:latin typeface="Barlow"/>
                <a:ea typeface="Barlow"/>
                <a:cs typeface="Barlow"/>
                <a:sym typeface="Barlow"/>
              </a:rPr>
              <a:t> sur </a:t>
            </a:r>
            <a:r>
              <a:rPr lang="es-ES" sz="1300" dirty="0" err="1">
                <a:solidFill>
                  <a:schemeClr val="lt1"/>
                </a:solidFill>
                <a:latin typeface="Barlow"/>
                <a:ea typeface="Barlow"/>
                <a:cs typeface="Barlow"/>
                <a:sym typeface="Barlow"/>
              </a:rPr>
              <a:t>Mozaïk</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portail</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au</a:t>
            </a:r>
            <a:r>
              <a:rPr lang="es-ES" sz="1300" dirty="0">
                <a:solidFill>
                  <a:schemeClr val="lt1"/>
                </a:solidFill>
                <a:latin typeface="Barlow"/>
                <a:ea typeface="Barlow"/>
                <a:cs typeface="Barlow"/>
                <a:sym typeface="Barlow"/>
              </a:rPr>
              <a:t> plus </a:t>
            </a:r>
            <a:r>
              <a:rPr lang="es-ES" sz="1300" dirty="0" err="1">
                <a:solidFill>
                  <a:schemeClr val="lt1"/>
                </a:solidFill>
                <a:latin typeface="Barlow"/>
                <a:ea typeface="Barlow"/>
                <a:cs typeface="Barlow"/>
                <a:sym typeface="Barlow"/>
              </a:rPr>
              <a:t>tard</a:t>
            </a:r>
            <a:r>
              <a:rPr lang="es-ES" sz="1300" dirty="0">
                <a:solidFill>
                  <a:schemeClr val="lt1"/>
                </a:solidFill>
                <a:latin typeface="Barlow"/>
                <a:ea typeface="Barlow"/>
                <a:cs typeface="Barlow"/>
                <a:sym typeface="Barlow"/>
              </a:rPr>
              <a:t> le 15 </a:t>
            </a:r>
            <a:r>
              <a:rPr lang="es-ES" sz="1300" dirty="0" err="1">
                <a:solidFill>
                  <a:schemeClr val="lt1"/>
                </a:solidFill>
                <a:latin typeface="Barlow"/>
                <a:ea typeface="Barlow"/>
                <a:cs typeface="Barlow"/>
                <a:sym typeface="Barlow"/>
              </a:rPr>
              <a:t>octobre</a:t>
            </a:r>
            <a:r>
              <a:rPr lang="es-ES" sz="1300" dirty="0">
                <a:solidFill>
                  <a:schemeClr val="lt1"/>
                </a:solidFill>
                <a:latin typeface="Barlow"/>
                <a:ea typeface="Barlow"/>
                <a:cs typeface="Barlow"/>
                <a:sym typeface="Barlow"/>
              </a:rPr>
              <a:t>.</a:t>
            </a:r>
            <a:endParaRPr sz="1300" dirty="0">
              <a:solidFill>
                <a:schemeClr val="lt1"/>
              </a:solidFill>
              <a:latin typeface="Barlow"/>
              <a:ea typeface="Barlow"/>
              <a:cs typeface="Barlow"/>
              <a:sym typeface="Barlow"/>
            </a:endParaRPr>
          </a:p>
          <a:p>
            <a:pPr marL="0" marR="0" lvl="0" indent="0" algn="l" rtl="0">
              <a:spcBef>
                <a:spcPts val="0"/>
              </a:spcBef>
              <a:spcAft>
                <a:spcPts val="0"/>
              </a:spcAft>
              <a:buNone/>
            </a:pPr>
            <a:endParaRPr sz="900" dirty="0">
              <a:solidFill>
                <a:schemeClr val="lt1"/>
              </a:solidFill>
              <a:latin typeface="Barlow"/>
              <a:ea typeface="Barlow"/>
              <a:cs typeface="Barlow"/>
              <a:sym typeface="Barlow"/>
            </a:endParaRPr>
          </a:p>
          <a:p>
            <a:pPr marL="0" lvl="0" indent="0" algn="l" rtl="0">
              <a:spcBef>
                <a:spcPts val="0"/>
              </a:spcBef>
              <a:spcAft>
                <a:spcPts val="0"/>
              </a:spcAft>
              <a:buClr>
                <a:schemeClr val="dk1"/>
              </a:buClr>
              <a:buFont typeface="Arial"/>
              <a:buNone/>
            </a:pPr>
            <a:r>
              <a:rPr lang="es-ES" sz="1300" dirty="0" err="1">
                <a:solidFill>
                  <a:schemeClr val="lt1"/>
                </a:solidFill>
                <a:latin typeface="Barlow"/>
                <a:ea typeface="Barlow"/>
                <a:cs typeface="Barlow"/>
                <a:sym typeface="Barlow"/>
              </a:rPr>
              <a:t>Cette</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communication</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écrite</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permet</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aux</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titulaires</a:t>
            </a:r>
            <a:r>
              <a:rPr lang="es-ES" sz="1300" dirty="0">
                <a:solidFill>
                  <a:schemeClr val="lt1"/>
                </a:solidFill>
                <a:latin typeface="Barlow"/>
                <a:ea typeface="Barlow"/>
                <a:cs typeface="Barlow"/>
                <a:sym typeface="Barlow"/>
              </a:rPr>
              <a:t> de </a:t>
            </a:r>
            <a:r>
              <a:rPr lang="es-ES" sz="1300" dirty="0" err="1">
                <a:solidFill>
                  <a:schemeClr val="lt1"/>
                </a:solidFill>
                <a:latin typeface="Barlow"/>
                <a:ea typeface="Barlow"/>
                <a:cs typeface="Barlow"/>
                <a:sym typeface="Barlow"/>
              </a:rPr>
              <a:t>vous</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transmettre</a:t>
            </a:r>
            <a:r>
              <a:rPr lang="es-ES" sz="1300" dirty="0">
                <a:solidFill>
                  <a:schemeClr val="lt1"/>
                </a:solidFill>
                <a:latin typeface="Barlow"/>
                <a:ea typeface="Barlow"/>
                <a:cs typeface="Barlow"/>
                <a:sym typeface="Barlow"/>
              </a:rPr>
              <a:t> une </a:t>
            </a:r>
            <a:r>
              <a:rPr lang="es-ES" sz="1300" dirty="0" err="1">
                <a:solidFill>
                  <a:schemeClr val="lt1"/>
                </a:solidFill>
                <a:latin typeface="Barlow"/>
                <a:ea typeface="Barlow"/>
                <a:cs typeface="Barlow"/>
                <a:sym typeface="Barlow"/>
              </a:rPr>
              <a:t>appréciation</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générale</a:t>
            </a:r>
            <a:r>
              <a:rPr lang="es-ES" sz="1300" dirty="0">
                <a:solidFill>
                  <a:schemeClr val="lt1"/>
                </a:solidFill>
                <a:latin typeface="Barlow"/>
                <a:ea typeface="Barlow"/>
                <a:cs typeface="Barlow"/>
                <a:sym typeface="Barlow"/>
              </a:rPr>
              <a:t> du </a:t>
            </a:r>
            <a:r>
              <a:rPr lang="es-ES" sz="1300" dirty="0" err="1">
                <a:solidFill>
                  <a:schemeClr val="lt1"/>
                </a:solidFill>
                <a:latin typeface="Barlow"/>
                <a:ea typeface="Barlow"/>
                <a:cs typeface="Barlow"/>
                <a:sym typeface="Barlow"/>
              </a:rPr>
              <a:t>cheminement</a:t>
            </a:r>
            <a:r>
              <a:rPr lang="es-ES" sz="1300" dirty="0">
                <a:solidFill>
                  <a:schemeClr val="lt1"/>
                </a:solidFill>
                <a:latin typeface="Barlow"/>
                <a:ea typeface="Barlow"/>
                <a:cs typeface="Barlow"/>
                <a:sym typeface="Barlow"/>
              </a:rPr>
              <a:t> de </a:t>
            </a:r>
            <a:r>
              <a:rPr lang="es-ES" sz="1300" dirty="0" err="1">
                <a:solidFill>
                  <a:schemeClr val="lt1"/>
                </a:solidFill>
                <a:latin typeface="Barlow"/>
                <a:ea typeface="Barlow"/>
                <a:cs typeface="Barlow"/>
                <a:sym typeface="Barlow"/>
              </a:rPr>
              <a:t>votre</a:t>
            </a:r>
            <a:r>
              <a:rPr lang="es-ES" sz="1300" dirty="0">
                <a:solidFill>
                  <a:schemeClr val="lt1"/>
                </a:solidFill>
                <a:latin typeface="Barlow"/>
                <a:ea typeface="Barlow"/>
                <a:cs typeface="Barlow"/>
                <a:sym typeface="Barlow"/>
              </a:rPr>
              <a:t> enfant en </a:t>
            </a:r>
            <a:r>
              <a:rPr lang="es-ES" sz="1300" dirty="0" err="1">
                <a:solidFill>
                  <a:schemeClr val="lt1"/>
                </a:solidFill>
                <a:latin typeface="Barlow"/>
                <a:ea typeface="Barlow"/>
                <a:cs typeface="Barlow"/>
                <a:sym typeface="Barlow"/>
              </a:rPr>
              <a:t>français</a:t>
            </a:r>
            <a:r>
              <a:rPr lang="es-ES" sz="1300" dirty="0">
                <a:solidFill>
                  <a:schemeClr val="lt1"/>
                </a:solidFill>
                <a:latin typeface="Barlow"/>
                <a:ea typeface="Barlow"/>
                <a:cs typeface="Barlow"/>
                <a:sym typeface="Barlow"/>
              </a:rPr>
              <a:t> et en </a:t>
            </a:r>
            <a:r>
              <a:rPr lang="es-ES" sz="1300" dirty="0" err="1">
                <a:solidFill>
                  <a:schemeClr val="lt1"/>
                </a:solidFill>
                <a:latin typeface="Barlow"/>
                <a:ea typeface="Barlow"/>
                <a:cs typeface="Barlow"/>
                <a:sym typeface="Barlow"/>
              </a:rPr>
              <a:t>mathématique</a:t>
            </a:r>
            <a:r>
              <a:rPr lang="es-ES" sz="1300" dirty="0">
                <a:solidFill>
                  <a:schemeClr val="lt1"/>
                </a:solidFill>
                <a:latin typeface="Barlow"/>
                <a:ea typeface="Barlow"/>
                <a:cs typeface="Barlow"/>
                <a:sym typeface="Barlow"/>
              </a:rPr>
              <a:t>. Elle </a:t>
            </a:r>
            <a:r>
              <a:rPr lang="es-ES" sz="1300" dirty="0" err="1">
                <a:solidFill>
                  <a:schemeClr val="lt1"/>
                </a:solidFill>
                <a:latin typeface="Barlow"/>
                <a:ea typeface="Barlow"/>
                <a:cs typeface="Barlow"/>
                <a:sym typeface="Barlow"/>
              </a:rPr>
              <a:t>vous</a:t>
            </a:r>
            <a:r>
              <a:rPr lang="es-ES" sz="1300" dirty="0">
                <a:solidFill>
                  <a:schemeClr val="lt1"/>
                </a:solidFill>
                <a:latin typeface="Barlow"/>
                <a:ea typeface="Barlow"/>
                <a:cs typeface="Barlow"/>
                <a:sym typeface="Barlow"/>
              </a:rPr>
              <a:t> informe </a:t>
            </a:r>
            <a:r>
              <a:rPr lang="es-ES" sz="1300" dirty="0" err="1">
                <a:solidFill>
                  <a:schemeClr val="lt1"/>
                </a:solidFill>
                <a:latin typeface="Barlow"/>
                <a:ea typeface="Barlow"/>
                <a:cs typeface="Barlow"/>
                <a:sym typeface="Barlow"/>
              </a:rPr>
              <a:t>aussi</a:t>
            </a:r>
            <a:r>
              <a:rPr lang="es-ES" sz="1300" dirty="0">
                <a:solidFill>
                  <a:schemeClr val="lt1"/>
                </a:solidFill>
                <a:latin typeface="Barlow"/>
                <a:ea typeface="Barlow"/>
                <a:cs typeface="Barlow"/>
                <a:sym typeface="Barlow"/>
              </a:rPr>
              <a:t> de son </a:t>
            </a:r>
            <a:r>
              <a:rPr lang="es-ES" sz="1300" dirty="0" err="1">
                <a:solidFill>
                  <a:schemeClr val="lt1"/>
                </a:solidFill>
                <a:latin typeface="Barlow"/>
                <a:ea typeface="Barlow"/>
                <a:cs typeface="Barlow"/>
                <a:sym typeface="Barlow"/>
              </a:rPr>
              <a:t>adaptation</a:t>
            </a:r>
            <a:r>
              <a:rPr lang="es-ES" sz="1300" dirty="0">
                <a:solidFill>
                  <a:schemeClr val="lt1"/>
                </a:solidFill>
                <a:latin typeface="Barlow"/>
                <a:ea typeface="Barlow"/>
                <a:cs typeface="Barlow"/>
                <a:sym typeface="Barlow"/>
              </a:rPr>
              <a:t>, de son </a:t>
            </a:r>
            <a:r>
              <a:rPr lang="es-ES" sz="1300" dirty="0" err="1">
                <a:solidFill>
                  <a:schemeClr val="lt1"/>
                </a:solidFill>
                <a:latin typeface="Barlow"/>
                <a:ea typeface="Barlow"/>
                <a:cs typeface="Barlow"/>
                <a:sym typeface="Barlow"/>
              </a:rPr>
              <a:t>comportement</a:t>
            </a:r>
            <a:r>
              <a:rPr lang="es-ES" sz="1300" dirty="0">
                <a:solidFill>
                  <a:schemeClr val="lt1"/>
                </a:solidFill>
                <a:latin typeface="Barlow"/>
                <a:ea typeface="Barlow"/>
                <a:cs typeface="Barlow"/>
                <a:sym typeface="Barlow"/>
              </a:rPr>
              <a:t> et de son </a:t>
            </a:r>
            <a:r>
              <a:rPr lang="es-ES" sz="1300" dirty="0" err="1">
                <a:solidFill>
                  <a:schemeClr val="lt1"/>
                </a:solidFill>
                <a:latin typeface="Barlow"/>
                <a:ea typeface="Barlow"/>
                <a:cs typeface="Barlow"/>
                <a:sym typeface="Barlow"/>
              </a:rPr>
              <a:t>attitude</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face</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aux</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tâches</a:t>
            </a:r>
            <a:r>
              <a:rPr lang="es-ES" sz="1300" dirty="0">
                <a:solidFill>
                  <a:schemeClr val="lt1"/>
                </a:solidFill>
                <a:latin typeface="Barlow"/>
                <a:ea typeface="Barlow"/>
                <a:cs typeface="Barlow"/>
                <a:sym typeface="Barlow"/>
              </a:rPr>
              <a:t> </a:t>
            </a:r>
            <a:r>
              <a:rPr lang="es-ES" sz="1300" dirty="0" err="1">
                <a:solidFill>
                  <a:schemeClr val="lt1"/>
                </a:solidFill>
                <a:latin typeface="Barlow"/>
                <a:ea typeface="Barlow"/>
                <a:cs typeface="Barlow"/>
                <a:sym typeface="Barlow"/>
              </a:rPr>
              <a:t>scolaires</a:t>
            </a:r>
            <a:r>
              <a:rPr lang="es-ES" sz="1300" dirty="0">
                <a:solidFill>
                  <a:schemeClr val="lt1"/>
                </a:solidFill>
                <a:latin typeface="Barlow"/>
                <a:ea typeface="Barlow"/>
                <a:cs typeface="Barlow"/>
                <a:sym typeface="Barlow"/>
              </a:rPr>
              <a:t>.</a:t>
            </a:r>
            <a:r>
              <a:rPr lang="es-ES" sz="1200" dirty="0">
                <a:solidFill>
                  <a:schemeClr val="lt1"/>
                </a:solidFill>
                <a:latin typeface="Barlow"/>
                <a:ea typeface="Barlow"/>
                <a:cs typeface="Barlow"/>
                <a:sym typeface="Barlow"/>
              </a:rPr>
              <a:t> </a:t>
            </a:r>
            <a:endParaRPr sz="1600" dirty="0">
              <a:solidFill>
                <a:schemeClr val="lt1"/>
              </a:solidFill>
              <a:latin typeface="Barlow"/>
              <a:ea typeface="Barlow"/>
              <a:cs typeface="Barlow"/>
              <a:sym typeface="Barlow"/>
            </a:endParaRPr>
          </a:p>
          <a:p>
            <a:pPr marL="0" marR="0" lvl="0" indent="0" algn="l" rtl="0">
              <a:spcBef>
                <a:spcPts val="0"/>
              </a:spcBef>
              <a:spcAft>
                <a:spcPts val="0"/>
              </a:spcAft>
              <a:buNone/>
            </a:pPr>
            <a:endParaRPr sz="1200" dirty="0">
              <a:solidFill>
                <a:schemeClr val="lt1"/>
              </a:solidFill>
              <a:latin typeface="Barlow"/>
              <a:ea typeface="Barlow"/>
              <a:cs typeface="Barlow"/>
              <a:sym typeface="Barlow"/>
            </a:endParaRPr>
          </a:p>
          <a:p>
            <a:pPr marL="0" marR="0" lvl="0" indent="0" algn="l" rtl="0">
              <a:spcBef>
                <a:spcPts val="0"/>
              </a:spcBef>
              <a:spcAft>
                <a:spcPts val="0"/>
              </a:spcAft>
              <a:buNone/>
            </a:pPr>
            <a:endParaRPr sz="1300" dirty="0">
              <a:solidFill>
                <a:schemeClr val="lt1"/>
              </a:solidFill>
              <a:latin typeface="Barlow"/>
              <a:ea typeface="Barlow"/>
              <a:cs typeface="Barlow"/>
              <a:sym typeface="Barlow"/>
            </a:endParaRPr>
          </a:p>
          <a:p>
            <a:pPr marL="0" marR="0" lvl="0" indent="0" algn="l" rtl="0">
              <a:spcBef>
                <a:spcPts val="0"/>
              </a:spcBef>
              <a:spcAft>
                <a:spcPts val="0"/>
              </a:spcAft>
              <a:buNone/>
            </a:pPr>
            <a:endParaRPr dirty="0">
              <a:solidFill>
                <a:schemeClr val="lt1"/>
              </a:solidFill>
              <a:latin typeface="Barlow"/>
              <a:ea typeface="Barlow"/>
              <a:cs typeface="Barlow"/>
              <a:sym typeface="Barlow"/>
            </a:endParaRPr>
          </a:p>
          <a:p>
            <a:pPr marL="0" marR="0" lvl="0" indent="0" algn="just" rtl="0">
              <a:spcBef>
                <a:spcPts val="0"/>
              </a:spcBef>
              <a:spcAft>
                <a:spcPts val="0"/>
              </a:spcAft>
              <a:buNone/>
            </a:pPr>
            <a:endParaRPr sz="1600" dirty="0">
              <a:solidFill>
                <a:schemeClr val="lt1"/>
              </a:solidFill>
              <a:latin typeface="Barlow"/>
              <a:ea typeface="Barlow"/>
              <a:cs typeface="Barlow"/>
              <a:sym typeface="Barlow"/>
            </a:endParaRPr>
          </a:p>
        </p:txBody>
      </p:sp>
      <p:sp>
        <p:nvSpPr>
          <p:cNvPr id="127" name="Google Shape;127;p14"/>
          <p:cNvSpPr txBox="1"/>
          <p:nvPr/>
        </p:nvSpPr>
        <p:spPr>
          <a:xfrm>
            <a:off x="3204082" y="4181486"/>
            <a:ext cx="2730000" cy="181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chemeClr val="lt1"/>
                </a:solidFill>
                <a:latin typeface="Barlow"/>
                <a:ea typeface="Barlow"/>
                <a:cs typeface="Barlow"/>
                <a:sym typeface="Barlow"/>
              </a:rPr>
              <a:t>Bulletin rendu disponible aux parents sur Mozaïk portail au plus tard le 20 novembre.</a:t>
            </a:r>
            <a:endParaRPr sz="1300">
              <a:solidFill>
                <a:schemeClr val="lt1"/>
              </a:solidFill>
              <a:latin typeface="Barlow"/>
              <a:ea typeface="Barlow"/>
              <a:cs typeface="Barlow"/>
              <a:sym typeface="Barlow"/>
            </a:endParaRPr>
          </a:p>
          <a:p>
            <a:pPr marL="0" marR="0" lvl="0" indent="0" algn="l" rtl="0">
              <a:spcBef>
                <a:spcPts val="0"/>
              </a:spcBef>
              <a:spcAft>
                <a:spcPts val="0"/>
              </a:spcAft>
              <a:buNone/>
            </a:pPr>
            <a:endParaRPr sz="1300">
              <a:solidFill>
                <a:schemeClr val="lt1"/>
              </a:solidFill>
              <a:latin typeface="Barlow"/>
              <a:ea typeface="Barlow"/>
              <a:cs typeface="Barlow"/>
              <a:sym typeface="Barlow"/>
            </a:endParaRPr>
          </a:p>
          <a:p>
            <a:pPr marL="0" marR="0" lvl="0" indent="0" algn="l" rtl="0">
              <a:spcBef>
                <a:spcPts val="0"/>
              </a:spcBef>
              <a:spcAft>
                <a:spcPts val="0"/>
              </a:spcAft>
              <a:buNone/>
            </a:pPr>
            <a:r>
              <a:rPr lang="es-ES" sz="1300">
                <a:solidFill>
                  <a:schemeClr val="lt1"/>
                </a:solidFill>
                <a:latin typeface="Barlow"/>
                <a:ea typeface="Barlow"/>
                <a:cs typeface="Barlow"/>
                <a:sym typeface="Barlow"/>
              </a:rPr>
              <a:t>Rencontre individuelle des parents de chaque élève.</a:t>
            </a:r>
            <a:endParaRPr sz="1100"/>
          </a:p>
        </p:txBody>
      </p:sp>
      <p:sp>
        <p:nvSpPr>
          <p:cNvPr id="128" name="Google Shape;128;p14"/>
          <p:cNvSpPr txBox="1"/>
          <p:nvPr/>
        </p:nvSpPr>
        <p:spPr>
          <a:xfrm>
            <a:off x="6220800" y="4161199"/>
            <a:ext cx="2730000" cy="191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chemeClr val="lt1"/>
                </a:solidFill>
                <a:latin typeface="Barlow"/>
                <a:ea typeface="Barlow"/>
                <a:cs typeface="Barlow"/>
                <a:sym typeface="Barlow"/>
              </a:rPr>
              <a:t>Bulletin rendu disponible aux parents sur Mozaïk portail au plus tard le 15 mars.</a:t>
            </a:r>
            <a:endParaRPr sz="1300">
              <a:solidFill>
                <a:schemeClr val="lt1"/>
              </a:solidFill>
              <a:latin typeface="Barlow"/>
              <a:ea typeface="Barlow"/>
              <a:cs typeface="Barlow"/>
              <a:sym typeface="Barlow"/>
            </a:endParaRPr>
          </a:p>
          <a:p>
            <a:pPr marL="0" marR="0" lvl="0" indent="0" algn="l" rtl="0">
              <a:spcBef>
                <a:spcPts val="0"/>
              </a:spcBef>
              <a:spcAft>
                <a:spcPts val="0"/>
              </a:spcAft>
              <a:buNone/>
            </a:pPr>
            <a:endParaRPr sz="1300">
              <a:solidFill>
                <a:schemeClr val="lt1"/>
              </a:solidFill>
              <a:latin typeface="Barlow"/>
              <a:ea typeface="Barlow"/>
              <a:cs typeface="Barlow"/>
              <a:sym typeface="Barlow"/>
            </a:endParaRPr>
          </a:p>
          <a:p>
            <a:pPr marL="0" marR="0" lvl="0" indent="0" algn="l" rtl="0">
              <a:spcBef>
                <a:spcPts val="0"/>
              </a:spcBef>
              <a:spcAft>
                <a:spcPts val="0"/>
              </a:spcAft>
              <a:buNone/>
            </a:pPr>
            <a:r>
              <a:rPr lang="es-ES" sz="1300">
                <a:solidFill>
                  <a:schemeClr val="lt1"/>
                </a:solidFill>
                <a:latin typeface="Barlow"/>
                <a:ea typeface="Barlow"/>
                <a:cs typeface="Barlow"/>
                <a:sym typeface="Barlow"/>
              </a:rPr>
              <a:t>Rencontre des parents sur invitation.</a:t>
            </a:r>
            <a:endParaRPr sz="1300">
              <a:solidFill>
                <a:schemeClr val="lt1"/>
              </a:solidFill>
              <a:latin typeface="Barlow"/>
              <a:ea typeface="Barlow"/>
              <a:cs typeface="Barlow"/>
              <a:sym typeface="Barlow"/>
            </a:endParaRPr>
          </a:p>
        </p:txBody>
      </p:sp>
      <p:sp>
        <p:nvSpPr>
          <p:cNvPr id="129" name="Google Shape;129;p14"/>
          <p:cNvSpPr txBox="1"/>
          <p:nvPr/>
        </p:nvSpPr>
        <p:spPr>
          <a:xfrm>
            <a:off x="9237525" y="4032375"/>
            <a:ext cx="2730000" cy="22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chemeClr val="lt1"/>
                </a:solidFill>
                <a:latin typeface="Barlow"/>
                <a:ea typeface="Barlow"/>
                <a:cs typeface="Barlow"/>
                <a:sym typeface="Barlow"/>
              </a:rPr>
              <a:t>Bulletin rendu disponible aux parents sur Mozaïk portail au plus tard le 10 juillet.</a:t>
            </a:r>
            <a:endParaRPr sz="1300">
              <a:solidFill>
                <a:schemeClr val="lt1"/>
              </a:solidFill>
              <a:latin typeface="Barlow"/>
              <a:ea typeface="Barlow"/>
              <a:cs typeface="Barlow"/>
              <a:sym typeface="Barlow"/>
            </a:endParaRPr>
          </a:p>
          <a:p>
            <a:pPr marL="0" marR="0" lvl="0" indent="0" algn="l" rtl="0">
              <a:spcBef>
                <a:spcPts val="0"/>
              </a:spcBef>
              <a:spcAft>
                <a:spcPts val="0"/>
              </a:spcAft>
              <a:buNone/>
            </a:pPr>
            <a:endParaRPr sz="900">
              <a:solidFill>
                <a:schemeClr val="lt1"/>
              </a:solidFill>
              <a:latin typeface="Barlow"/>
              <a:ea typeface="Barlow"/>
              <a:cs typeface="Barlow"/>
              <a:sym typeface="Barlow"/>
            </a:endParaRPr>
          </a:p>
          <a:p>
            <a:pPr marL="0" marR="0" lvl="0" indent="0" algn="l" rtl="0">
              <a:spcBef>
                <a:spcPts val="0"/>
              </a:spcBef>
              <a:spcAft>
                <a:spcPts val="0"/>
              </a:spcAft>
              <a:buNone/>
            </a:pPr>
            <a:r>
              <a:rPr lang="es-ES" sz="1300">
                <a:solidFill>
                  <a:schemeClr val="lt1"/>
                </a:solidFill>
                <a:latin typeface="Barlow"/>
                <a:ea typeface="Barlow"/>
                <a:cs typeface="Barlow"/>
                <a:sym typeface="Barlow"/>
              </a:rPr>
              <a:t>Des épreuves du MEQ (lecture et écriture) sont prévues en mai et en juin en 4</a:t>
            </a:r>
            <a:r>
              <a:rPr lang="es-ES" sz="1300" baseline="30000">
                <a:solidFill>
                  <a:schemeClr val="lt1"/>
                </a:solidFill>
                <a:latin typeface="Barlow"/>
                <a:ea typeface="Barlow"/>
                <a:cs typeface="Barlow"/>
                <a:sym typeface="Barlow"/>
              </a:rPr>
              <a:t>e</a:t>
            </a:r>
            <a:r>
              <a:rPr lang="es-ES" sz="1300">
                <a:solidFill>
                  <a:schemeClr val="lt1"/>
                </a:solidFill>
                <a:latin typeface="Barlow"/>
                <a:ea typeface="Barlow"/>
                <a:cs typeface="Barlow"/>
                <a:sym typeface="Barlow"/>
              </a:rPr>
              <a:t> année. De plus, des enseignants peuvent ajouter des évaluations de fin d’année lors de ces périodes. Il est important d’en tenir compte avant la planification d’un voyage ou la prise d’un rendez-vous.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p:nvPr/>
        </p:nvSpPr>
        <p:spPr>
          <a:xfrm>
            <a:off x="326575" y="242600"/>
            <a:ext cx="117702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sz="2200">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sz="1800"/>
          </a:p>
        </p:txBody>
      </p:sp>
      <p:sp>
        <p:nvSpPr>
          <p:cNvPr id="135" name="Google Shape;135;p15"/>
          <p:cNvSpPr txBox="1"/>
          <p:nvPr/>
        </p:nvSpPr>
        <p:spPr>
          <a:xfrm>
            <a:off x="326575" y="982225"/>
            <a:ext cx="9760500" cy="2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latin typeface="Barlow"/>
                <a:ea typeface="Barlow"/>
                <a:cs typeface="Barlow"/>
                <a:sym typeface="Barlow"/>
              </a:rPr>
              <a:t> Deux des compétences suivantes feront l’objet de commentaires écrits dans les bulletins de la 1</a:t>
            </a:r>
            <a:r>
              <a:rPr lang="es-ES" sz="1300" baseline="30000">
                <a:latin typeface="Barlow"/>
                <a:ea typeface="Barlow"/>
                <a:cs typeface="Barlow"/>
                <a:sym typeface="Barlow"/>
              </a:rPr>
              <a:t>re</a:t>
            </a:r>
            <a:r>
              <a:rPr lang="es-ES" sz="1300">
                <a:latin typeface="Barlow"/>
                <a:ea typeface="Barlow"/>
                <a:cs typeface="Barlow"/>
                <a:sym typeface="Barlow"/>
              </a:rPr>
              <a:t> et de la 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p:txBody>
      </p:sp>
      <p:cxnSp>
        <p:nvCxnSpPr>
          <p:cNvPr id="136" name="Google Shape;136;p15"/>
          <p:cNvCxnSpPr/>
          <p:nvPr/>
        </p:nvCxnSpPr>
        <p:spPr>
          <a:xfrm>
            <a:off x="450293" y="1362270"/>
            <a:ext cx="1229100" cy="0"/>
          </a:xfrm>
          <a:prstGeom prst="straightConnector1">
            <a:avLst/>
          </a:prstGeom>
          <a:noFill/>
          <a:ln w="19050" cap="flat" cmpd="sng">
            <a:solidFill>
              <a:srgbClr val="E78A61"/>
            </a:solidFill>
            <a:prstDash val="solid"/>
            <a:miter lim="800000"/>
            <a:headEnd type="none" w="sm" len="sm"/>
            <a:tailEnd type="none" w="sm" len="sm"/>
          </a:ln>
        </p:spPr>
      </p:cxnSp>
      <p:sp>
        <p:nvSpPr>
          <p:cNvPr id="137" name="Google Shape;137;p15"/>
          <p:cNvSpPr txBox="1"/>
          <p:nvPr/>
        </p:nvSpPr>
        <p:spPr>
          <a:xfrm>
            <a:off x="391885" y="1853241"/>
            <a:ext cx="520648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graphicFrame>
        <p:nvGraphicFramePr>
          <p:cNvPr id="138" name="Google Shape;138;p15"/>
          <p:cNvGraphicFramePr/>
          <p:nvPr>
            <p:extLst>
              <p:ext uri="{D42A27DB-BD31-4B8C-83A1-F6EECF244321}">
                <p14:modId xmlns:p14="http://schemas.microsoft.com/office/powerpoint/2010/main" val="1865664499"/>
              </p:ext>
            </p:extLst>
          </p:nvPr>
        </p:nvGraphicFramePr>
        <p:xfrm>
          <a:off x="919825" y="1685575"/>
          <a:ext cx="10287000" cy="1981050"/>
        </p:xfrm>
        <a:graphic>
          <a:graphicData uri="http://schemas.openxmlformats.org/drawingml/2006/table">
            <a:tbl>
              <a:tblPr>
                <a:noFill/>
                <a:tableStyleId>{1CFE3B7C-43F8-4A7A-9BC8-5B673EC00F63}</a:tableStyleId>
              </a:tblPr>
              <a:tblGrid>
                <a:gridCol w="542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s-ES" b="1">
                          <a:latin typeface="Barlow"/>
                          <a:ea typeface="Barlow"/>
                          <a:cs typeface="Barlow"/>
                          <a:sym typeface="Barlow"/>
                        </a:rPr>
                        <a:t>Compétences à la section 3 du bulletin</a:t>
                      </a:r>
                      <a:endParaRPr b="1">
                        <a:latin typeface="Barlow"/>
                        <a:ea typeface="Barlow"/>
                        <a:cs typeface="Barlow"/>
                        <a:sym typeface="Barlow"/>
                      </a:endParaRPr>
                    </a:p>
                  </a:txBody>
                  <a:tcPr marL="91425" marR="91425" marT="91425" marB="91425">
                    <a:solidFill>
                      <a:srgbClr val="B2CB71"/>
                    </a:solidFill>
                  </a:tcPr>
                </a:tc>
                <a:tc>
                  <a:txBody>
                    <a:bodyPr/>
                    <a:lstStyle/>
                    <a:p>
                      <a:pPr marL="0" lvl="0" indent="0" algn="ctr" rtl="0">
                        <a:spcBef>
                          <a:spcPts val="0"/>
                        </a:spcBef>
                        <a:spcAft>
                          <a:spcPts val="0"/>
                        </a:spcAft>
                        <a:buNone/>
                      </a:pPr>
                      <a:r>
                        <a:rPr lang="es-ES">
                          <a:latin typeface="Barlow Medium"/>
                          <a:ea typeface="Barlow Medium"/>
                          <a:cs typeface="Barlow Medium"/>
                          <a:sym typeface="Barlow Medium"/>
                        </a:rPr>
                        <a:t>1</a:t>
                      </a:r>
                      <a:r>
                        <a:rPr lang="es-ES" baseline="30000">
                          <a:latin typeface="Barlow Medium"/>
                          <a:ea typeface="Barlow Medium"/>
                          <a:cs typeface="Barlow Medium"/>
                          <a:sym typeface="Barlow Medium"/>
                        </a:rPr>
                        <a:t>re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None/>
                      </a:pPr>
                      <a:r>
                        <a:rPr lang="es-ES">
                          <a:latin typeface="Barlow Medium"/>
                          <a:ea typeface="Barlow Medium"/>
                          <a:cs typeface="Barlow Medium"/>
                          <a:sym typeface="Barlow Medium"/>
                        </a:rPr>
                        <a:t>2</a:t>
                      </a:r>
                      <a:r>
                        <a:rPr lang="es-ES" baseline="30000">
                          <a:latin typeface="Barlow Medium"/>
                          <a:ea typeface="Barlow Medium"/>
                          <a:cs typeface="Barlow Medium"/>
                          <a:sym typeface="Barlow Medium"/>
                        </a:rPr>
                        <a:t>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None/>
                      </a:pPr>
                      <a:r>
                        <a:rPr lang="es-ES">
                          <a:latin typeface="Barlow Medium"/>
                          <a:ea typeface="Barlow Medium"/>
                          <a:cs typeface="Barlow Medium"/>
                          <a:sym typeface="Barlow Medium"/>
                        </a:rPr>
                        <a:t>3</a:t>
                      </a:r>
                      <a:r>
                        <a:rPr lang="es-ES" baseline="30000">
                          <a:latin typeface="Barlow Medium"/>
                          <a:ea typeface="Barlow Medium"/>
                          <a:cs typeface="Barlow Medium"/>
                          <a:sym typeface="Barlow Medium"/>
                        </a:rPr>
                        <a:t>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Organiser son travail</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solidFill>
                      <a:srgbClr val="B2CB71"/>
                    </a:solidFill>
                  </a:tcPr>
                </a:tc>
                <a:tc>
                  <a:txBody>
                    <a:bodyPr/>
                    <a:lstStyle/>
                    <a:p>
                      <a:pPr marL="0" lvl="0" indent="0" algn="ctr" rtl="0">
                        <a:spcBef>
                          <a:spcPts val="0"/>
                        </a:spcBef>
                        <a:spcAft>
                          <a:spcPts val="0"/>
                        </a:spcAft>
                        <a:buClr>
                          <a:schemeClr val="dk1"/>
                        </a:buClr>
                        <a:buSzPts val="1100"/>
                        <a:buFont typeface="Arial"/>
                        <a:buNone/>
                      </a:pPr>
                      <a:endParaRPr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Travailler en équipe</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dirty="0"/>
                    </a:p>
                  </a:txBody>
                  <a:tcPr marL="91425" marR="91425" marT="91425" marB="91425"/>
                </a:tc>
                <a:tc>
                  <a:txBody>
                    <a:bodyPr/>
                    <a:lstStyle/>
                    <a:p>
                      <a:pPr marL="0" lvl="0" indent="0" algn="ctr" rtl="0">
                        <a:spcBef>
                          <a:spcPts val="0"/>
                        </a:spcBef>
                        <a:spcAft>
                          <a:spcPts val="0"/>
                        </a:spcAft>
                        <a:buNone/>
                      </a:pPr>
                      <a:endParaRPr/>
                    </a:p>
                  </a:txBody>
                  <a:tcPr marL="91425" marR="91425" marT="91425" marB="91425">
                    <a:solidFill>
                      <a:srgbClr val="B2CB71"/>
                    </a:solidFill>
                  </a:tcPr>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Savoir communiquer</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solidFill>
                      <a:srgbClr val="B2CB71"/>
                    </a:solidFill>
                  </a:tcPr>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Exercer son jugement critique</a:t>
                      </a:r>
                      <a:endParaRPr>
                        <a:latin typeface="Barlow Medium"/>
                        <a:ea typeface="Barlow Medium"/>
                        <a:cs typeface="Barlow Medium"/>
                        <a:sym typeface="Barlow Medium"/>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solidFill>
                      <a:srgbClr val="B2CB71"/>
                    </a:solidFil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
        <p:nvSpPr>
          <p:cNvPr id="139" name="Google Shape;139;p15"/>
          <p:cNvSpPr txBox="1"/>
          <p:nvPr/>
        </p:nvSpPr>
        <p:spPr>
          <a:xfrm>
            <a:off x="8448475" y="5031650"/>
            <a:ext cx="3572100" cy="1708500"/>
          </a:xfrm>
          <a:prstGeom prst="rect">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900">
                <a:solidFill>
                  <a:schemeClr val="dk1"/>
                </a:solidFill>
                <a:latin typeface="Barlow"/>
                <a:ea typeface="Barlow"/>
                <a:cs typeface="Barlow"/>
                <a:sym typeface="Barlow"/>
              </a:rPr>
              <a:t>Précisions : Ces commentaires, qui sont transmis aux </a:t>
            </a:r>
            <a:r>
              <a:rPr lang="es-ES" sz="900" b="1">
                <a:solidFill>
                  <a:schemeClr val="dk1"/>
                </a:solidFill>
                <a:latin typeface="Barlow"/>
                <a:ea typeface="Barlow"/>
                <a:cs typeface="Barlow"/>
                <a:sym typeface="Barlow"/>
              </a:rPr>
              <a:t>étapes 1 et 3</a:t>
            </a:r>
            <a:r>
              <a:rPr lang="es-ES" sz="900">
                <a:solidFill>
                  <a:schemeClr val="dk1"/>
                </a:solidFill>
                <a:latin typeface="Barlow"/>
                <a:ea typeface="Barlow"/>
                <a:cs typeface="Barlow"/>
                <a:sym typeface="Barlow"/>
              </a:rPr>
              <a:t> au primaire et au secondaire, peuvent porter sur les mêmes compétences ou sur des compétences différentes au début et à la fin de l'année - il est à noter que les commentaires sur ces compétences ne reposent pas sur une évaluation formelle. (</a:t>
            </a:r>
            <a:r>
              <a:rPr lang="es-ES" sz="900" u="sng">
                <a:solidFill>
                  <a:schemeClr val="hlink"/>
                </a:solidFill>
                <a:latin typeface="Barlow"/>
                <a:ea typeface="Barlow"/>
                <a:cs typeface="Barlow"/>
                <a:sym typeface="Barlow"/>
                <a:hlinkClick r:id="rId3"/>
              </a:rPr>
              <a:t>http://www.education.gouv.qc.ca/fileadmin/site_web/documents/dpse/evaluation/LesChoixDeNotreEcole_DocSoutien_f.pdf</a:t>
            </a:r>
            <a:r>
              <a:rPr lang="es-ES" sz="900">
                <a:solidFill>
                  <a:schemeClr val="dk1"/>
                </a:solidFill>
                <a:latin typeface="Barlow"/>
                <a:ea typeface="Barlow"/>
                <a:cs typeface="Barlow"/>
                <a:sym typeface="Barlow"/>
              </a:rPr>
              <a:t>)</a:t>
            </a:r>
            <a:endParaRPr sz="900">
              <a:solidFill>
                <a:schemeClr val="dk1"/>
              </a:solidFill>
              <a:latin typeface="Barlow"/>
              <a:ea typeface="Barlow"/>
              <a:cs typeface="Barlow"/>
              <a:sym typeface="Barlow"/>
            </a:endParaRPr>
          </a:p>
          <a:p>
            <a:pPr marL="0" lvl="0" indent="0" algn="just" rtl="0">
              <a:spcBef>
                <a:spcPts val="0"/>
              </a:spcBef>
              <a:spcAft>
                <a:spcPts val="0"/>
              </a:spcAft>
              <a:buNone/>
            </a:pPr>
            <a:endParaRPr sz="900">
              <a:solidFill>
                <a:schemeClr val="dk1"/>
              </a:solidFill>
              <a:latin typeface="Barlow"/>
              <a:ea typeface="Barlow"/>
              <a:cs typeface="Barlow"/>
              <a:sym typeface="Barlow"/>
            </a:endParaRPr>
          </a:p>
          <a:p>
            <a:pPr marL="0" lvl="0" indent="0" algn="just" rtl="0">
              <a:spcBef>
                <a:spcPts val="0"/>
              </a:spcBef>
              <a:spcAft>
                <a:spcPts val="0"/>
              </a:spcAft>
              <a:buNone/>
            </a:pPr>
            <a:endParaRPr sz="900">
              <a:solidFill>
                <a:schemeClr val="dk1"/>
              </a:solidFill>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900">
                <a:solidFill>
                  <a:schemeClr val="dk1"/>
                </a:solidFill>
                <a:latin typeface="Barlow"/>
                <a:ea typeface="Barlow"/>
                <a:cs typeface="Barlow"/>
                <a:sym typeface="Barlow"/>
              </a:rPr>
              <a:t>Cette information s’adresse aux enseignants et doit être retirée de la version remise aux parents.</a:t>
            </a:r>
            <a:endParaRPr sz="900">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a:solidFill>
                  <a:srgbClr val="3F3F3F"/>
                </a:solidFill>
                <a:latin typeface="Barlow"/>
                <a:ea typeface="Barlow"/>
                <a:cs typeface="Barlow"/>
                <a:sym typeface="Barlow"/>
              </a:rPr>
              <a:t>Les compétences évaluées</a:t>
            </a:r>
            <a:endParaRPr sz="1000"/>
          </a:p>
        </p:txBody>
      </p:sp>
      <p:sp>
        <p:nvSpPr>
          <p:cNvPr id="145" name="Google Shape;145;p16"/>
          <p:cNvSpPr txBox="1"/>
          <p:nvPr/>
        </p:nvSpPr>
        <p:spPr>
          <a:xfrm>
            <a:off x="5696761" y="350309"/>
            <a:ext cx="1822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4</a:t>
            </a:r>
            <a:r>
              <a:rPr lang="es-ES" sz="1800" b="1" baseline="30000">
                <a:solidFill>
                  <a:srgbClr val="3F3F3F"/>
                </a:solidFill>
                <a:latin typeface="Barlow"/>
                <a:ea typeface="Barlow"/>
                <a:cs typeface="Barlow"/>
                <a:sym typeface="Barlow"/>
              </a:rPr>
              <a:t>e</a:t>
            </a:r>
            <a:r>
              <a:rPr lang="es-ES" sz="1800" b="1">
                <a:solidFill>
                  <a:srgbClr val="3F3F3F"/>
                </a:solidFill>
                <a:latin typeface="Barlow"/>
                <a:ea typeface="Barlow"/>
                <a:cs typeface="Barlow"/>
                <a:sym typeface="Barlow"/>
              </a:rPr>
              <a:t> année</a:t>
            </a:r>
            <a:endParaRPr b="1"/>
          </a:p>
        </p:txBody>
      </p:sp>
      <p:cxnSp>
        <p:nvCxnSpPr>
          <p:cNvPr id="146" name="Google Shape;146;p16"/>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47" name="Google Shape;147;p16"/>
          <p:cNvGraphicFramePr/>
          <p:nvPr>
            <p:extLst>
              <p:ext uri="{D42A27DB-BD31-4B8C-83A1-F6EECF244321}">
                <p14:modId xmlns:p14="http://schemas.microsoft.com/office/powerpoint/2010/main" val="2434303896"/>
              </p:ext>
            </p:extLst>
          </p:nvPr>
        </p:nvGraphicFramePr>
        <p:xfrm>
          <a:off x="391875" y="1272975"/>
          <a:ext cx="11287100" cy="5482730"/>
        </p:xfrm>
        <a:graphic>
          <a:graphicData uri="http://schemas.openxmlformats.org/drawingml/2006/table">
            <a:tbl>
              <a:tblPr>
                <a:noFill/>
                <a:tableStyleId>{1CFE3B7C-43F8-4A7A-9BC8-5B673EC00F63}</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1488125">
                <a:tc>
                  <a:txBody>
                    <a:bodyPr/>
                    <a:lstStyle/>
                    <a:p>
                      <a:pPr marL="0" lvl="0" indent="0" algn="ctr" rtl="0">
                        <a:spcBef>
                          <a:spcPts val="0"/>
                        </a:spcBef>
                        <a:spcAft>
                          <a:spcPts val="0"/>
                        </a:spcAft>
                        <a:buNone/>
                      </a:pPr>
                      <a:r>
                        <a:rPr lang="es-ES" sz="1300">
                          <a:latin typeface="Barlow"/>
                          <a:ea typeface="Barlow"/>
                          <a:cs typeface="Barlow"/>
                          <a:sym typeface="Barlow"/>
                        </a:rPr>
                        <a:t>Disciplines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Compétences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1</a:t>
                      </a:r>
                      <a:r>
                        <a:rPr lang="es-ES" sz="1300" baseline="30000">
                          <a:latin typeface="Barlow"/>
                          <a:ea typeface="Barlow"/>
                          <a:cs typeface="Barlow"/>
                          <a:sym typeface="Barlow"/>
                        </a:rPr>
                        <a:t>re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2</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(60 %)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dirty="0" err="1">
                          <a:latin typeface="Barlow"/>
                          <a:ea typeface="Barlow"/>
                          <a:cs typeface="Barlow"/>
                          <a:sym typeface="Barlow"/>
                        </a:rPr>
                        <a:t>Nature</a:t>
                      </a:r>
                      <a:r>
                        <a:rPr lang="es-ES" sz="1300" dirty="0">
                          <a:latin typeface="Barlow"/>
                          <a:ea typeface="Barlow"/>
                          <a:cs typeface="Barlow"/>
                          <a:sym typeface="Barlow"/>
                        </a:rPr>
                        <a:t> des </a:t>
                      </a:r>
                      <a:r>
                        <a:rPr lang="es-ES" sz="1300" dirty="0" err="1">
                          <a:latin typeface="Barlow"/>
                          <a:ea typeface="Barlow"/>
                          <a:cs typeface="Barlow"/>
                          <a:sym typeface="Barlow"/>
                        </a:rPr>
                        <a:t>évaluations</a:t>
                      </a:r>
                      <a:endParaRPr sz="1300" dirty="0">
                        <a:latin typeface="Barlow"/>
                        <a:ea typeface="Barlow"/>
                        <a:cs typeface="Barlow"/>
                        <a:sym typeface="Barlow"/>
                      </a:endParaRPr>
                    </a:p>
                    <a:p>
                      <a:pPr marL="0" lvl="0" indent="0" algn="ctr" rtl="0">
                        <a:spcBef>
                          <a:spcPts val="0"/>
                        </a:spcBef>
                        <a:spcAft>
                          <a:spcPts val="0"/>
                        </a:spcAft>
                        <a:buNone/>
                      </a:pPr>
                      <a:endParaRPr sz="400" dirty="0">
                        <a:latin typeface="Barlow"/>
                        <a:ea typeface="Barlow"/>
                        <a:cs typeface="Barlow"/>
                        <a:sym typeface="Barlow"/>
                      </a:endParaRPr>
                    </a:p>
                    <a:p>
                      <a:pPr marL="0" lvl="0" indent="0" algn="ctr" rtl="0">
                        <a:spcBef>
                          <a:spcPts val="0"/>
                        </a:spcBef>
                        <a:spcAft>
                          <a:spcPts val="0"/>
                        </a:spcAft>
                        <a:buNone/>
                      </a:pPr>
                      <a:endParaRPr sz="400" dirty="0">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fr-CA" sz="1000" u="none" strike="noStrike" cap="none" dirty="0">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a:t>
                      </a:r>
                      <a:endParaRPr lang="fr-CA" sz="1000" u="none" strike="noStrike" cap="none" dirty="0">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719375">
                <a:tc rowSpan="3">
                  <a:txBody>
                    <a:bodyPr/>
                    <a:lstStyle/>
                    <a:p>
                      <a:pPr marL="0" lvl="0" indent="0" algn="ctr" rtl="0">
                        <a:spcBef>
                          <a:spcPts val="0"/>
                        </a:spcBef>
                        <a:spcAft>
                          <a:spcPts val="0"/>
                        </a:spcAft>
                        <a:buNone/>
                      </a:pPr>
                      <a:r>
                        <a:rPr lang="es-ES" sz="1300">
                          <a:latin typeface="Barlow"/>
                          <a:ea typeface="Barlow"/>
                          <a:cs typeface="Barlow"/>
                          <a:sym typeface="Barlow"/>
                        </a:rPr>
                        <a:t>Français</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Lire </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(50 %)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fr-CA" sz="1000" u="none" strike="noStrike" cap="none" dirty="0">
                          <a:latin typeface="Barlow"/>
                          <a:ea typeface="Barlow"/>
                          <a:cs typeface="Barlow"/>
                          <a:sym typeface="Barlow"/>
                        </a:rPr>
                        <a:t>Entretien, lecture interactive, production (questionnaire, fiche de lecture, </a:t>
                      </a:r>
                      <a:r>
                        <a:rPr lang="fr-CA" sz="1000" u="none" strike="noStrike" cap="none" dirty="0">
                          <a:solidFill>
                            <a:schemeClr val="dk1"/>
                          </a:solidFill>
                          <a:latin typeface="Barlow"/>
                          <a:ea typeface="Barlow"/>
                          <a:cs typeface="Barlow"/>
                          <a:sym typeface="Barlow"/>
                        </a:rPr>
                        <a:t>carnet de lecture</a:t>
                      </a:r>
                      <a:r>
                        <a:rPr lang="fr-CA" sz="1000" u="none" strike="noStrike" cap="none" dirty="0">
                          <a:latin typeface="Barlow"/>
                          <a:ea typeface="Barlow"/>
                          <a:cs typeface="Barlow"/>
                          <a:sym typeface="Barlow"/>
                        </a:rPr>
                        <a:t>), cercle de lecture, atelier de lecture, etc.</a:t>
                      </a:r>
                    </a:p>
                  </a:txBody>
                  <a:tcPr marL="91425" marR="91425" marT="91425" marB="91425"/>
                </a:tc>
                <a:extLst>
                  <a:ext uri="{0D108BD9-81ED-4DB2-BD59-A6C34878D82A}">
                    <a16:rowId xmlns:a16="http://schemas.microsoft.com/office/drawing/2014/main" val="10001"/>
                  </a:ext>
                </a:extLst>
              </a:tr>
              <a:tr h="719375">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Écrire</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(30 %)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fr-CA" sz="1000" u="none" strike="noStrike" cap="none" dirty="0">
                          <a:latin typeface="Barlow"/>
                          <a:ea typeface="Barlow"/>
                          <a:cs typeface="Barlow"/>
                          <a:sym typeface="Barlow"/>
                        </a:rPr>
                        <a:t>Écriture quotidienne (</a:t>
                      </a:r>
                      <a:r>
                        <a:rPr lang="fr-CA" sz="1000" u="none" strike="noStrike" cap="none" dirty="0">
                          <a:solidFill>
                            <a:schemeClr val="dk1"/>
                          </a:solidFill>
                          <a:latin typeface="Barlow"/>
                          <a:ea typeface="Barlow"/>
                          <a:cs typeface="Barlow"/>
                          <a:sym typeface="Barlow"/>
                        </a:rPr>
                        <a:t>atelier d’écriture</a:t>
                      </a:r>
                      <a:r>
                        <a:rPr lang="fr-CA" sz="1000" u="none" strike="noStrike" cap="none" dirty="0">
                          <a:latin typeface="Barlow"/>
                          <a:ea typeface="Barlow"/>
                          <a:cs typeface="Barlow"/>
                          <a:sym typeface="Barlow"/>
                        </a:rPr>
                        <a:t>, écriture à partir d’une image ou d’un thème), appropriation des mots d’orthographe (jeux, manipulation), maitrise des connaissances dans un contexte signifiant.</a:t>
                      </a:r>
                    </a:p>
                  </a:txBody>
                  <a:tcPr marL="91425" marR="91425" marT="91425" marB="91425"/>
                </a:tc>
                <a:extLst>
                  <a:ext uri="{0D108BD9-81ED-4DB2-BD59-A6C34878D82A}">
                    <a16:rowId xmlns:a16="http://schemas.microsoft.com/office/drawing/2014/main" val="10002"/>
                  </a:ext>
                </a:extLst>
              </a:tr>
              <a:tr h="719375">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Communiquer </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(20 %)</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l" rtl="0">
                        <a:spcBef>
                          <a:spcPts val="0"/>
                        </a:spcBef>
                        <a:spcAft>
                          <a:spcPts val="0"/>
                        </a:spcAft>
                        <a:buNone/>
                      </a:pPr>
                      <a:r>
                        <a:rPr lang="es-ES" sz="600">
                          <a:latin typeface="Barlow"/>
                          <a:ea typeface="Barlow"/>
                          <a:cs typeface="Barlow"/>
                          <a:sym typeface="Barlow"/>
                        </a:rPr>
                        <a:t>La qualité de la communication et de l’écoute sont évaluées.</a:t>
                      </a:r>
                      <a:endParaRPr sz="6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fr-CA" sz="1000" u="none" strike="noStrike" cap="none" dirty="0">
                          <a:latin typeface="Barlow"/>
                          <a:ea typeface="Barlow"/>
                          <a:cs typeface="Barlow"/>
                          <a:sym typeface="Barlow"/>
                        </a:rPr>
                        <a:t>Prise de parole préparée (exposé oral préparé en classe, démonstration), prise de parole spontanée (causerie, discussion collective, entretien, cercle de lecture, discussion en sous-groupe, mini-débat, saynète, improvisation).</a:t>
                      </a: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937350">
                <a:tc rowSpan="2">
                  <a:txBody>
                    <a:bodyPr/>
                    <a:lstStyle/>
                    <a:p>
                      <a:pPr marL="0" lvl="0" indent="0" algn="ctr" rtl="0">
                        <a:spcBef>
                          <a:spcPts val="0"/>
                        </a:spcBef>
                        <a:spcAft>
                          <a:spcPts val="0"/>
                        </a:spcAft>
                        <a:buNone/>
                      </a:pPr>
                      <a:r>
                        <a:rPr lang="es-ES" sz="1300">
                          <a:latin typeface="Barlow"/>
                          <a:ea typeface="Barlow"/>
                          <a:cs typeface="Barlow"/>
                          <a:sym typeface="Barlow"/>
                        </a:rPr>
                        <a:t>Mathématique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Résoudre une situation-problème (30%)</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600">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sz="600" i="1">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000"/>
                        <a:buFont typeface="Arial"/>
                        <a:buNone/>
                      </a:pPr>
                      <a:r>
                        <a:rPr lang="fr-CA" sz="1000" u="none" strike="noStrike" cap="none" dirty="0">
                          <a:solidFill>
                            <a:schemeClr val="dk1"/>
                          </a:solidFill>
                          <a:latin typeface="Barlow"/>
                          <a:ea typeface="Barlow"/>
                          <a:cs typeface="Barlow"/>
                          <a:sym typeface="Barlow"/>
                        </a:rPr>
                        <a:t>Situation-problème sous forme conventionnelle, situation-problème animée. </a:t>
                      </a:r>
                      <a:endParaRPr lang="fr-CA" sz="1000" u="none" strike="noStrike" cap="none" dirty="0">
                        <a:solidFill>
                          <a:srgbClr val="000000"/>
                        </a:solidFill>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46625">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Utiliser un raisonnement mathématique (70 %)</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600">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000"/>
                        <a:buFont typeface="Arial"/>
                        <a:buNone/>
                      </a:pPr>
                      <a:r>
                        <a:rPr lang="fr-CA" sz="1000" u="none" strike="noStrike" cap="none" dirty="0">
                          <a:solidFill>
                            <a:schemeClr val="dk1"/>
                          </a:solidFill>
                          <a:latin typeface="Barlow"/>
                          <a:ea typeface="Barlow"/>
                          <a:cs typeface="Barlow"/>
                          <a:sym typeface="Barlow"/>
                        </a:rPr>
                        <a:t>Situation d’application sous forme conventionnelle, entretien mathématique, petits problèmes écrits, questionnaire, ateliers de manipulation.</a:t>
                      </a:r>
                      <a:endParaRPr lang="fr-CA" sz="1000" u="none" strike="noStrike" cap="none" dirty="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8" name="Google Shape;148;p16"/>
          <p:cNvSpPr txBox="1"/>
          <p:nvPr/>
        </p:nvSpPr>
        <p:spPr>
          <a:xfrm>
            <a:off x="326575" y="580275"/>
            <a:ext cx="6597300" cy="692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100" i="1">
                <a:solidFill>
                  <a:srgbClr val="7BC49C"/>
                </a:solidFill>
              </a:rPr>
              <a:t>Même si aucun résultat n’est communiqué pour une compétence disciplinaire à une étape donnée, l’élève sera tout de même amené à développer cette compétence et bénéficiera de rétroactions fréquentes de son enseignant.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Les compétences évaluées</a:t>
            </a:r>
            <a:endParaRPr/>
          </a:p>
        </p:txBody>
      </p:sp>
      <p:sp>
        <p:nvSpPr>
          <p:cNvPr id="154" name="Google Shape;154;p17"/>
          <p:cNvSpPr txBox="1"/>
          <p:nvPr/>
        </p:nvSpPr>
        <p:spPr>
          <a:xfrm>
            <a:off x="391886" y="827372"/>
            <a:ext cx="1822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4</a:t>
            </a:r>
            <a:r>
              <a:rPr lang="es-ES" sz="1800" b="1" baseline="30000">
                <a:solidFill>
                  <a:srgbClr val="3F3F3F"/>
                </a:solidFill>
                <a:latin typeface="Barlow"/>
                <a:ea typeface="Barlow"/>
                <a:cs typeface="Barlow"/>
                <a:sym typeface="Barlow"/>
              </a:rPr>
              <a:t>e</a:t>
            </a:r>
            <a:r>
              <a:rPr lang="es-ES" sz="1800" b="1">
                <a:solidFill>
                  <a:srgbClr val="3F3F3F"/>
                </a:solidFill>
                <a:latin typeface="Barlow"/>
                <a:ea typeface="Barlow"/>
                <a:cs typeface="Barlow"/>
                <a:sym typeface="Barlow"/>
              </a:rPr>
              <a:t> année</a:t>
            </a:r>
            <a:endParaRPr b="1"/>
          </a:p>
        </p:txBody>
      </p:sp>
      <p:cxnSp>
        <p:nvCxnSpPr>
          <p:cNvPr id="155" name="Google Shape;155;p17"/>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56" name="Google Shape;156;p17"/>
          <p:cNvGraphicFramePr/>
          <p:nvPr>
            <p:extLst>
              <p:ext uri="{D42A27DB-BD31-4B8C-83A1-F6EECF244321}">
                <p14:modId xmlns:p14="http://schemas.microsoft.com/office/powerpoint/2010/main" val="2929536280"/>
              </p:ext>
            </p:extLst>
          </p:nvPr>
        </p:nvGraphicFramePr>
        <p:xfrm>
          <a:off x="391875" y="1315575"/>
          <a:ext cx="11287100" cy="5418600"/>
        </p:xfrm>
        <a:graphic>
          <a:graphicData uri="http://schemas.openxmlformats.org/drawingml/2006/table">
            <a:tbl>
              <a:tblPr>
                <a:noFill/>
                <a:tableStyleId>{1CFE3B7C-43F8-4A7A-9BC8-5B673EC00F63}</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579250">
                <a:tc>
                  <a:txBody>
                    <a:bodyPr/>
                    <a:lstStyle/>
                    <a:p>
                      <a:pPr marL="0" lvl="0" indent="0" algn="ctr" rtl="0">
                        <a:spcBef>
                          <a:spcPts val="0"/>
                        </a:spcBef>
                        <a:spcAft>
                          <a:spcPts val="0"/>
                        </a:spcAft>
                        <a:buNone/>
                      </a:pPr>
                      <a:r>
                        <a:rPr lang="es-ES" sz="1300">
                          <a:latin typeface="Barlow"/>
                          <a:ea typeface="Barlow"/>
                          <a:cs typeface="Barlow"/>
                          <a:sym typeface="Barlow"/>
                        </a:rPr>
                        <a:t>Disciplines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Compétences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1</a:t>
                      </a:r>
                      <a:r>
                        <a:rPr lang="es-ES" sz="1300" baseline="30000">
                          <a:latin typeface="Barlow"/>
                          <a:ea typeface="Barlow"/>
                          <a:cs typeface="Barlow"/>
                          <a:sym typeface="Barlow"/>
                        </a:rPr>
                        <a:t>re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2</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(60 %)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Nature des évaluations</a:t>
                      </a:r>
                      <a:endParaRPr sz="1300">
                        <a:latin typeface="Barlow"/>
                        <a:ea typeface="Barlow"/>
                        <a:cs typeface="Barlow"/>
                        <a:sym typeface="Barlow"/>
                      </a:endParaRPr>
                    </a:p>
                    <a:p>
                      <a:pPr marL="0" lvl="0" indent="0" algn="just" rtl="0">
                        <a:spcBef>
                          <a:spcPts val="0"/>
                        </a:spcBef>
                        <a:spcAft>
                          <a:spcPts val="0"/>
                        </a:spcAft>
                        <a:buNone/>
                      </a:pP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614025">
                <a:tc rowSpan="3">
                  <a:txBody>
                    <a:bodyPr/>
                    <a:lstStyle/>
                    <a:p>
                      <a:pPr marL="0" lvl="0" indent="0" algn="ctr" rtl="0">
                        <a:spcBef>
                          <a:spcPts val="0"/>
                        </a:spcBef>
                        <a:spcAft>
                          <a:spcPts val="0"/>
                        </a:spcAft>
                        <a:buNone/>
                      </a:pPr>
                      <a:r>
                        <a:rPr lang="es-ES" sz="1300">
                          <a:latin typeface="Barlow"/>
                          <a:ea typeface="Barlow"/>
                          <a:cs typeface="Barlow"/>
                          <a:sym typeface="Barlow"/>
                        </a:rPr>
                        <a:t>Anglais</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Interagir oralement en anglais</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(50 %)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Différents moyens d’interaction permettront d’évaluer l’ensemble des critères d’évaluation.</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625750">
                <a:tc vMerge="1">
                  <a:txBody>
                    <a:bodyPr/>
                    <a:lstStyle/>
                    <a:p>
                      <a:endParaRPr lang="fr-FR"/>
                    </a:p>
                  </a:txBody>
                  <a:tcPr/>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Comprendre les textes lus et entendus</a:t>
                      </a:r>
                      <a:endParaRPr sz="1000">
                        <a:highlight>
                          <a:srgbClr val="FFFF00"/>
                        </a:highlight>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(35 %)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ES" sz="1000">
                          <a:latin typeface="Barlow"/>
                          <a:ea typeface="Barlow"/>
                          <a:cs typeface="Barlow"/>
                          <a:sym typeface="Barlow"/>
                        </a:rPr>
                        <a:t>Différents types de textes seront lus (entendus, ou vus) et permettront d’évaluer l’ensemble des critères d’évaluation.</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614025">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Écrire des textes</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(15%)</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ES">
                          <a:solidFill>
                            <a:schemeClr val="dk1"/>
                          </a:solidFill>
                        </a:rPr>
                        <a:t>✓</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ES" sz="1000">
                          <a:latin typeface="Barlow"/>
                          <a:ea typeface="Barlow"/>
                          <a:cs typeface="Barlow"/>
                          <a:sym typeface="Barlow"/>
                        </a:rPr>
                        <a:t>L’écriture de différents types de textes permettra d’évaluer l’ensemble des critères d’évaluation.</a:t>
                      </a:r>
                      <a:endParaRPr sz="100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1586775">
                <a:tc>
                  <a:txBody>
                    <a:bodyPr/>
                    <a:lstStyle/>
                    <a:p>
                      <a:pPr marL="0" lvl="0" indent="0" algn="ctr" rtl="0">
                        <a:spcBef>
                          <a:spcPts val="0"/>
                        </a:spcBef>
                        <a:spcAft>
                          <a:spcPts val="0"/>
                        </a:spcAft>
                        <a:buNone/>
                      </a:pPr>
                      <a:r>
                        <a:rPr lang="es-ES" sz="1300">
                          <a:solidFill>
                            <a:schemeClr val="dk1"/>
                          </a:solidFill>
                          <a:latin typeface="Barlow"/>
                          <a:ea typeface="Barlow"/>
                          <a:cs typeface="Barlow"/>
                          <a:sym typeface="Barlow"/>
                        </a:rPr>
                        <a:t>Science et technologie</a:t>
                      </a:r>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Proposer des explications et des solutions à des problèmes d’ordre scientifique ou technologique</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Mettre à profit les outils, objets et procédés de la science et de la technologie</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Communiquer à l’aide des langages en science et en technologie</a:t>
                      </a:r>
                      <a:endParaRPr sz="1000">
                        <a:solidFill>
                          <a:schemeClr val="dk1"/>
                        </a:solidFill>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15000"/>
                        </a:lnSpc>
                        <a:spcBef>
                          <a:spcPts val="0"/>
                        </a:spcBef>
                        <a:spcAft>
                          <a:spcPts val="0"/>
                        </a:spcAft>
                        <a:buClr>
                          <a:schemeClr val="dk1"/>
                        </a:buClr>
                        <a:buSzPts val="1000"/>
                        <a:buFont typeface="Arial"/>
                        <a:buNone/>
                      </a:pPr>
                      <a:r>
                        <a:rPr lang="fr-CA" sz="1000" u="none" strike="noStrike" cap="none" dirty="0">
                          <a:solidFill>
                            <a:schemeClr val="dk1"/>
                          </a:solidFill>
                          <a:latin typeface="Barlow"/>
                          <a:ea typeface="Barlow"/>
                          <a:cs typeface="Barlow"/>
                          <a:sym typeface="Barlow"/>
                        </a:rPr>
                        <a:t>Des situations en lien avec la démarche expérimentale, la conception de prototypes ou l’analyse d’objets techniques seront sélectionnées tout au long de l’année afin d’évaluer l’utilisation appropriée des connaissances. Projets de recherche et d’appropriation des technologies. L’évaluation de la maitrise des connaissances se fera à l’aide de questions à choix multiples ou à réponses brèves.</a:t>
                      </a:r>
                      <a:endParaRPr lang="fr-CA" sz="1000" u="none" strike="noStrike" cap="none" dirty="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r h="1398775">
                <a:tc>
                  <a:txBody>
                    <a:bodyPr/>
                    <a:lstStyle/>
                    <a:p>
                      <a:pPr marL="0" lvl="0" indent="0" algn="ctr" rtl="0">
                        <a:spcBef>
                          <a:spcPts val="0"/>
                        </a:spcBef>
                        <a:spcAft>
                          <a:spcPts val="0"/>
                        </a:spcAft>
                        <a:buNone/>
                      </a:pPr>
                      <a:r>
                        <a:rPr lang="es-ES" sz="1300">
                          <a:solidFill>
                            <a:schemeClr val="dk1"/>
                          </a:solidFill>
                          <a:latin typeface="Barlow"/>
                          <a:ea typeface="Barlow"/>
                          <a:cs typeface="Barlow"/>
                          <a:sym typeface="Barlow"/>
                        </a:rPr>
                        <a:t>Géographie, histoire et éducation à la citoyenneté</a:t>
                      </a:r>
                      <a:endParaRPr sz="1300">
                        <a:solidFill>
                          <a:schemeClr val="dk1"/>
                        </a:solidFill>
                        <a:latin typeface="Barlow"/>
                        <a:ea typeface="Barlow"/>
                        <a:cs typeface="Barlow"/>
                        <a:sym typeface="Barlow"/>
                      </a:endParaRPr>
                    </a:p>
                    <a:p>
                      <a:pPr marL="0" lvl="0" indent="0" algn="ctr" rtl="0">
                        <a:spcBef>
                          <a:spcPts val="0"/>
                        </a:spcBef>
                        <a:spcAft>
                          <a:spcPts val="0"/>
                        </a:spcAft>
                        <a:buNone/>
                      </a:pP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Lire l’organisation d’une société sur  son territoire</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Interpréter le changement dans une société et sur son territoire</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S’ouvrir à la diversité des sociétés et de leur territoire</a:t>
                      </a:r>
                      <a:endParaRPr sz="1000">
                        <a:solidFill>
                          <a:schemeClr val="dk1"/>
                        </a:solidFill>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fr-CA" sz="1000" u="none" strike="noStrike" cap="none" dirty="0">
                          <a:solidFill>
                            <a:schemeClr val="dk1"/>
                          </a:solidFill>
                          <a:latin typeface="Barlow"/>
                          <a:ea typeface="Barlow"/>
                          <a:cs typeface="Barlow"/>
                          <a:sym typeface="Barlow"/>
                        </a:rPr>
                        <a:t>Des situations permettant de lire l’organisation des sociétés sur leur territoire, d’interpréter les changements sociaux et territoriaux et de reconnaitre la diversité entre les sociétés. L’évaluation des apprentissages se réalisera par l’utilisation appropriée des connaissances par le truchement des opérations intellectuelles : établir des faits, situer dans le temps et dans l’espace, caractériser un territoire, établir des comparaisons et établir des liens de causalité.</a:t>
                      </a: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Les compétences évaluées</a:t>
            </a:r>
            <a:endParaRPr/>
          </a:p>
        </p:txBody>
      </p:sp>
      <p:sp>
        <p:nvSpPr>
          <p:cNvPr id="162" name="Google Shape;162;p18"/>
          <p:cNvSpPr txBox="1"/>
          <p:nvPr/>
        </p:nvSpPr>
        <p:spPr>
          <a:xfrm>
            <a:off x="391886" y="827372"/>
            <a:ext cx="1822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4</a:t>
            </a:r>
            <a:r>
              <a:rPr lang="es-ES" sz="1800" b="1" baseline="30000">
                <a:solidFill>
                  <a:srgbClr val="3F3F3F"/>
                </a:solidFill>
                <a:latin typeface="Barlow"/>
                <a:ea typeface="Barlow"/>
                <a:cs typeface="Barlow"/>
                <a:sym typeface="Barlow"/>
              </a:rPr>
              <a:t>e</a:t>
            </a:r>
            <a:r>
              <a:rPr lang="es-ES" sz="1800" b="1">
                <a:solidFill>
                  <a:srgbClr val="3F3F3F"/>
                </a:solidFill>
                <a:latin typeface="Barlow"/>
                <a:ea typeface="Barlow"/>
                <a:cs typeface="Barlow"/>
                <a:sym typeface="Barlow"/>
              </a:rPr>
              <a:t> année</a:t>
            </a:r>
            <a:endParaRPr b="1"/>
          </a:p>
        </p:txBody>
      </p:sp>
      <p:cxnSp>
        <p:nvCxnSpPr>
          <p:cNvPr id="163" name="Google Shape;163;p18"/>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64" name="Google Shape;164;p18"/>
          <p:cNvGraphicFramePr/>
          <p:nvPr>
            <p:extLst>
              <p:ext uri="{D42A27DB-BD31-4B8C-83A1-F6EECF244321}">
                <p14:modId xmlns:p14="http://schemas.microsoft.com/office/powerpoint/2010/main" val="2488844728"/>
              </p:ext>
            </p:extLst>
          </p:nvPr>
        </p:nvGraphicFramePr>
        <p:xfrm>
          <a:off x="391875" y="1315575"/>
          <a:ext cx="11287100" cy="5351000"/>
        </p:xfrm>
        <a:graphic>
          <a:graphicData uri="http://schemas.openxmlformats.org/drawingml/2006/table">
            <a:tbl>
              <a:tblPr>
                <a:noFill/>
                <a:tableStyleId>{1CFE3B7C-43F8-4A7A-9BC8-5B673EC00F63}</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603800">
                <a:tc>
                  <a:txBody>
                    <a:bodyPr/>
                    <a:lstStyle/>
                    <a:p>
                      <a:pPr marL="0" lvl="0" indent="0" algn="ctr" rtl="0">
                        <a:spcBef>
                          <a:spcPts val="0"/>
                        </a:spcBef>
                        <a:spcAft>
                          <a:spcPts val="0"/>
                        </a:spcAft>
                        <a:buNone/>
                      </a:pPr>
                      <a:r>
                        <a:rPr lang="es-ES" sz="1300">
                          <a:latin typeface="Barlow"/>
                          <a:ea typeface="Barlow"/>
                          <a:cs typeface="Barlow"/>
                          <a:sym typeface="Barlow"/>
                        </a:rPr>
                        <a:t>Disciplines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Compétences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1</a:t>
                      </a:r>
                      <a:r>
                        <a:rPr lang="es-ES" sz="1300" baseline="30000">
                          <a:latin typeface="Barlow"/>
                          <a:ea typeface="Barlow"/>
                          <a:cs typeface="Barlow"/>
                          <a:sym typeface="Barlow"/>
                        </a:rPr>
                        <a:t>re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2</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(60 %)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Nature des évaluations</a:t>
                      </a:r>
                      <a:endParaRPr sz="1300">
                        <a:latin typeface="Barlow"/>
                        <a:ea typeface="Barlow"/>
                        <a:cs typeface="Barlow"/>
                        <a:sym typeface="Barlow"/>
                      </a:endParaRPr>
                    </a:p>
                    <a:p>
                      <a:pPr marL="0" lvl="0" indent="0" algn="just" rtl="0">
                        <a:spcBef>
                          <a:spcPts val="0"/>
                        </a:spcBef>
                        <a:spcAft>
                          <a:spcPts val="0"/>
                        </a:spcAft>
                        <a:buNone/>
                      </a:pP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1165850">
                <a:tc>
                  <a:txBody>
                    <a:bodyPr/>
                    <a:lstStyle/>
                    <a:p>
                      <a:pPr marL="0" lvl="0" indent="0" algn="ctr" rtl="0">
                        <a:spcBef>
                          <a:spcPts val="0"/>
                        </a:spcBef>
                        <a:spcAft>
                          <a:spcPts val="0"/>
                        </a:spcAft>
                        <a:buNone/>
                      </a:pPr>
                      <a:r>
                        <a:rPr lang="es-ES" sz="1200">
                          <a:latin typeface="Barlow"/>
                          <a:ea typeface="Barlow"/>
                          <a:cs typeface="Barlow"/>
                          <a:sym typeface="Barlow"/>
                        </a:rPr>
                        <a:t>Culture et citoyenneté québécoise</a:t>
                      </a:r>
                      <a:endParaRPr sz="12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Examiner des réalités culturelles</a:t>
                      </a:r>
                      <a:endParaRPr sz="1000">
                        <a:solidFill>
                          <a:schemeClr val="dk1"/>
                        </a:solidFill>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ES" sz="1000" dirty="0" err="1">
                          <a:solidFill>
                            <a:schemeClr val="dk1"/>
                          </a:solidFill>
                          <a:latin typeface="Barlow"/>
                          <a:ea typeface="Barlow"/>
                          <a:cs typeface="Barlow"/>
                          <a:sym typeface="Barlow"/>
                        </a:rPr>
                        <a:t>Discussion</a:t>
                      </a:r>
                      <a:r>
                        <a:rPr lang="es-ES" sz="1000" dirty="0">
                          <a:solidFill>
                            <a:schemeClr val="dk1"/>
                          </a:solidFill>
                          <a:latin typeface="Barlow"/>
                          <a:ea typeface="Barlow"/>
                          <a:cs typeface="Barlow"/>
                          <a:sym typeface="Barlow"/>
                        </a:rPr>
                        <a:t>/</a:t>
                      </a:r>
                      <a:r>
                        <a:rPr lang="es-ES" sz="1000" dirty="0" err="1">
                          <a:solidFill>
                            <a:schemeClr val="dk1"/>
                          </a:solidFill>
                          <a:latin typeface="Barlow"/>
                          <a:ea typeface="Barlow"/>
                          <a:cs typeface="Barlow"/>
                          <a:sym typeface="Barlow"/>
                        </a:rPr>
                        <a:t>conversation</a:t>
                      </a:r>
                      <a:r>
                        <a:rPr lang="es-ES" sz="1000" dirty="0">
                          <a:solidFill>
                            <a:schemeClr val="dk1"/>
                          </a:solidFill>
                          <a:latin typeface="Barlow"/>
                          <a:ea typeface="Barlow"/>
                          <a:cs typeface="Barlow"/>
                          <a:sym typeface="Barlow"/>
                        </a:rPr>
                        <a:t>/</a:t>
                      </a:r>
                      <a:r>
                        <a:rPr lang="es-ES" sz="1000" dirty="0" err="1">
                          <a:solidFill>
                            <a:schemeClr val="dk1"/>
                          </a:solidFill>
                          <a:latin typeface="Barlow"/>
                          <a:ea typeface="Barlow"/>
                          <a:cs typeface="Barlow"/>
                          <a:sym typeface="Barlow"/>
                        </a:rPr>
                        <a:t>narration</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autour</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d’albums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jeunesse</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journal</a:t>
                      </a:r>
                      <a:r>
                        <a:rPr lang="es-ES" sz="1000" dirty="0">
                          <a:solidFill>
                            <a:schemeClr val="dk1"/>
                          </a:solidFill>
                          <a:latin typeface="Barlow"/>
                          <a:ea typeface="Barlow"/>
                          <a:cs typeface="Barlow"/>
                          <a:sym typeface="Barlow"/>
                        </a:rPr>
                        <a:t> de </a:t>
                      </a:r>
                      <a:r>
                        <a:rPr lang="es-ES" sz="1000" dirty="0" err="1">
                          <a:solidFill>
                            <a:schemeClr val="dk1"/>
                          </a:solidFill>
                          <a:latin typeface="Barlow"/>
                          <a:ea typeface="Barlow"/>
                          <a:cs typeface="Barlow"/>
                          <a:sym typeface="Barlow"/>
                        </a:rPr>
                        <a:t>bord</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entrevue</a:t>
                      </a:r>
                      <a:r>
                        <a:rPr lang="es-ES" sz="1000" dirty="0">
                          <a:solidFill>
                            <a:schemeClr val="dk1"/>
                          </a:solidFill>
                          <a:latin typeface="Barlow"/>
                          <a:ea typeface="Barlow"/>
                          <a:cs typeface="Barlow"/>
                          <a:sym typeface="Barlow"/>
                        </a:rPr>
                        <a:t>, table ronde, </a:t>
                      </a:r>
                      <a:r>
                        <a:rPr lang="es-ES" sz="1000" dirty="0" err="1">
                          <a:solidFill>
                            <a:schemeClr val="dk1"/>
                          </a:solidFill>
                          <a:latin typeface="Barlow"/>
                          <a:ea typeface="Barlow"/>
                          <a:cs typeface="Barlow"/>
                          <a:sym typeface="Barlow"/>
                        </a:rPr>
                        <a:t>questionnaire</a:t>
                      </a:r>
                      <a:r>
                        <a:rPr lang="es-ES" sz="1000" dirty="0">
                          <a:solidFill>
                            <a:schemeClr val="dk1"/>
                          </a:solidFill>
                          <a:latin typeface="Barlow"/>
                          <a:ea typeface="Barlow"/>
                          <a:cs typeface="Barlow"/>
                          <a:sym typeface="Barlow"/>
                        </a:rPr>
                        <a:t>.</a:t>
                      </a:r>
                      <a:endParaRPr sz="1000" dirty="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1165850">
                <a:tc>
                  <a:txBody>
                    <a:bodyPr/>
                    <a:lstStyle/>
                    <a:p>
                      <a:pPr marL="0" lvl="0" indent="0" algn="ctr" rtl="0">
                        <a:spcBef>
                          <a:spcPts val="0"/>
                        </a:spcBef>
                        <a:spcAft>
                          <a:spcPts val="0"/>
                        </a:spcAft>
                        <a:buNone/>
                      </a:pPr>
                      <a:r>
                        <a:rPr lang="es-ES" sz="1200">
                          <a:latin typeface="Barlow"/>
                          <a:ea typeface="Barlow"/>
                          <a:cs typeface="Barlow"/>
                          <a:sym typeface="Barlow"/>
                        </a:rPr>
                        <a:t> Arts plastiques</a:t>
                      </a:r>
                      <a:endParaRPr sz="12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Création d’images personnelles ou médiatiques (70 %)</a:t>
                      </a:r>
                      <a:endParaRPr sz="1000">
                        <a:latin typeface="Barlow"/>
                        <a:ea typeface="Barlow"/>
                        <a:cs typeface="Barlow"/>
                        <a:sym typeface="Barlow"/>
                      </a:endParaRPr>
                    </a:p>
                    <a:p>
                      <a:pPr marL="0" lvl="0" indent="0" algn="l" rtl="0">
                        <a:spcBef>
                          <a:spcPts val="0"/>
                        </a:spcBef>
                        <a:spcAft>
                          <a:spcPts val="0"/>
                        </a:spcAft>
                        <a:buNone/>
                      </a:pPr>
                      <a:endParaRPr sz="5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Appréciation d’images (30 %)</a:t>
                      </a:r>
                      <a:endParaRPr sz="1000">
                        <a:latin typeface="Barlow"/>
                        <a:ea typeface="Barlow"/>
                        <a:cs typeface="Barlow"/>
                        <a:sym typeface="Barlow"/>
                      </a:endParaRPr>
                    </a:p>
                    <a:p>
                      <a:pPr marL="0" lvl="0" indent="0" algn="l" rtl="0">
                        <a:spcBef>
                          <a:spcPts val="0"/>
                        </a:spcBef>
                        <a:spcAft>
                          <a:spcPts val="0"/>
                        </a:spcAft>
                        <a:buNone/>
                      </a:pPr>
                      <a:endParaRPr sz="1000">
                        <a:latin typeface="Barlow"/>
                        <a:ea typeface="Barlow"/>
                        <a:cs typeface="Barlow"/>
                        <a:sym typeface="Barlow"/>
                      </a:endParaRPr>
                    </a:p>
                    <a:p>
                      <a:pPr marL="0" lvl="0" indent="0" algn="l" rtl="0">
                        <a:spcBef>
                          <a:spcPts val="0"/>
                        </a:spcBef>
                        <a:spcAft>
                          <a:spcPts val="0"/>
                        </a:spcAft>
                        <a:buNone/>
                      </a:pP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Différents contextes tels que des projets de création d’oeuvres personnelles ou médiatiques ainsi que l’appréciation d’oeuvres par la critique et l’analyse.</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1165850">
                <a:tc>
                  <a:txBody>
                    <a:bodyPr/>
                    <a:lstStyle/>
                    <a:p>
                      <a:pPr marL="0" lvl="0" indent="0" algn="ctr" rtl="0">
                        <a:spcBef>
                          <a:spcPts val="0"/>
                        </a:spcBef>
                        <a:spcAft>
                          <a:spcPts val="0"/>
                        </a:spcAft>
                        <a:buNone/>
                      </a:pPr>
                      <a:r>
                        <a:rPr lang="es-ES" sz="1300">
                          <a:latin typeface="Barlow"/>
                          <a:ea typeface="Barlow"/>
                          <a:cs typeface="Barlow"/>
                          <a:sym typeface="Barlow"/>
                        </a:rPr>
                        <a:t>Musique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Interprétation et création de pièces musicales ou vocales (70%)</a:t>
                      </a:r>
                      <a:endParaRPr sz="1000">
                        <a:latin typeface="Barlow"/>
                        <a:ea typeface="Barlow"/>
                        <a:cs typeface="Barlow"/>
                        <a:sym typeface="Barlow"/>
                      </a:endParaRPr>
                    </a:p>
                    <a:p>
                      <a:pPr marL="0" lvl="0" indent="0" algn="l" rtl="0">
                        <a:spcBef>
                          <a:spcPts val="0"/>
                        </a:spcBef>
                        <a:spcAft>
                          <a:spcPts val="0"/>
                        </a:spcAft>
                        <a:buNone/>
                      </a:pPr>
                      <a:endParaRPr sz="5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Appréciation de pièces musicales ou vocales (30%)</a:t>
                      </a:r>
                      <a:endParaRPr sz="1000">
                        <a:latin typeface="Barlow"/>
                        <a:ea typeface="Barlow"/>
                        <a:cs typeface="Barlow"/>
                        <a:sym typeface="Barlow"/>
                      </a:endParaRPr>
                    </a:p>
                    <a:p>
                      <a:pPr marL="0" lvl="0" indent="0" algn="l" rtl="0">
                        <a:spcBef>
                          <a:spcPts val="0"/>
                        </a:spcBef>
                        <a:spcAft>
                          <a:spcPts val="0"/>
                        </a:spcAft>
                        <a:buNone/>
                      </a:pP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1165850">
                <a:tc>
                  <a:txBody>
                    <a:bodyPr/>
                    <a:lstStyle/>
                    <a:p>
                      <a:pPr marL="0" lvl="0" indent="0" algn="ctr" rtl="0">
                        <a:spcBef>
                          <a:spcPts val="0"/>
                        </a:spcBef>
                        <a:spcAft>
                          <a:spcPts val="0"/>
                        </a:spcAft>
                        <a:buNone/>
                      </a:pPr>
                      <a:r>
                        <a:rPr lang="es-ES" sz="1300">
                          <a:latin typeface="Barlow"/>
                          <a:ea typeface="Barlow"/>
                          <a:cs typeface="Barlow"/>
                          <a:sym typeface="Barlow"/>
                        </a:rPr>
                        <a:t>Éducation physique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Agir dans divers contextes d’activités physiques</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Interagir dans divers contextes de pratiques physiques</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Adopter un mode de vie sain et actif</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1000">
                        <a:solidFill>
                          <a:schemeClr val="dk1"/>
                        </a:solidFill>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b="1">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s-ES" sz="1000" dirty="0" err="1">
                          <a:solidFill>
                            <a:schemeClr val="dk1"/>
                          </a:solidFill>
                          <a:latin typeface="Barlow"/>
                          <a:ea typeface="Barlow"/>
                          <a:cs typeface="Barlow"/>
                          <a:sym typeface="Barlow"/>
                        </a:rPr>
                        <a:t>Tout</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au</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long</a:t>
                      </a:r>
                      <a:r>
                        <a:rPr lang="es-ES" sz="1000" dirty="0">
                          <a:solidFill>
                            <a:schemeClr val="dk1"/>
                          </a:solidFill>
                          <a:latin typeface="Barlow"/>
                          <a:ea typeface="Barlow"/>
                          <a:cs typeface="Barlow"/>
                          <a:sym typeface="Barlow"/>
                        </a:rPr>
                        <a:t> de </a:t>
                      </a:r>
                      <a:r>
                        <a:rPr lang="es-ES" sz="1000" dirty="0" err="1">
                          <a:solidFill>
                            <a:schemeClr val="dk1"/>
                          </a:solidFill>
                          <a:latin typeface="Barlow"/>
                          <a:ea typeface="Barlow"/>
                          <a:cs typeface="Barlow"/>
                          <a:sym typeface="Barlow"/>
                        </a:rPr>
                        <a:t>l'année</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l'enseignant</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vérifie</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l'acquisition</a:t>
                      </a:r>
                      <a:r>
                        <a:rPr lang="es-ES" sz="1000" dirty="0">
                          <a:solidFill>
                            <a:schemeClr val="dk1"/>
                          </a:solidFill>
                          <a:latin typeface="Barlow"/>
                          <a:ea typeface="Barlow"/>
                          <a:cs typeface="Barlow"/>
                          <a:sym typeface="Barlow"/>
                        </a:rPr>
                        <a:t> des </a:t>
                      </a:r>
                      <a:r>
                        <a:rPr lang="es-ES" sz="1000" dirty="0" err="1">
                          <a:solidFill>
                            <a:schemeClr val="dk1"/>
                          </a:solidFill>
                          <a:latin typeface="Barlow"/>
                          <a:ea typeface="Barlow"/>
                          <a:cs typeface="Barlow"/>
                          <a:sym typeface="Barlow"/>
                        </a:rPr>
                        <a:t>connaissances</a:t>
                      </a:r>
                      <a:r>
                        <a:rPr lang="es-ES" sz="1000" dirty="0">
                          <a:solidFill>
                            <a:schemeClr val="dk1"/>
                          </a:solidFill>
                          <a:latin typeface="Barlow"/>
                          <a:ea typeface="Barlow"/>
                          <a:cs typeface="Barlow"/>
                          <a:sym typeface="Barlow"/>
                        </a:rPr>
                        <a:t>, des savoir-faire et des savoir-</a:t>
                      </a:r>
                      <a:r>
                        <a:rPr lang="es-ES" sz="1000" dirty="0" err="1">
                          <a:solidFill>
                            <a:schemeClr val="dk1"/>
                          </a:solidFill>
                          <a:latin typeface="Barlow"/>
                          <a:ea typeface="Barlow"/>
                          <a:cs typeface="Barlow"/>
                          <a:sym typeface="Barlow"/>
                        </a:rPr>
                        <a:t>être</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nécessaires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au</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développement</a:t>
                      </a:r>
                      <a:r>
                        <a:rPr lang="es-ES" sz="1000" dirty="0">
                          <a:solidFill>
                            <a:schemeClr val="dk1"/>
                          </a:solidFill>
                          <a:latin typeface="Barlow"/>
                          <a:ea typeface="Barlow"/>
                          <a:cs typeface="Barlow"/>
                          <a:sym typeface="Barlow"/>
                        </a:rPr>
                        <a:t> des </a:t>
                      </a:r>
                      <a:r>
                        <a:rPr lang="es-ES" sz="1000" dirty="0" err="1">
                          <a:solidFill>
                            <a:schemeClr val="dk1"/>
                          </a:solidFill>
                          <a:latin typeface="Barlow"/>
                          <a:ea typeface="Barlow"/>
                          <a:cs typeface="Barlow"/>
                          <a:sym typeface="Barlow"/>
                        </a:rPr>
                        <a:t>compétences</a:t>
                      </a:r>
                      <a:r>
                        <a:rPr lang="es-ES" sz="1000" dirty="0">
                          <a:solidFill>
                            <a:schemeClr val="dk1"/>
                          </a:solidFill>
                          <a:latin typeface="Barlow"/>
                          <a:ea typeface="Barlow"/>
                          <a:cs typeface="Barlow"/>
                          <a:sym typeface="Barlow"/>
                        </a:rPr>
                        <a:t> à </a:t>
                      </a:r>
                      <a:r>
                        <a:rPr lang="es-ES" sz="1000" dirty="0" err="1">
                          <a:solidFill>
                            <a:schemeClr val="dk1"/>
                          </a:solidFill>
                          <a:latin typeface="Barlow"/>
                          <a:ea typeface="Barlow"/>
                          <a:cs typeface="Barlow"/>
                          <a:sym typeface="Barlow"/>
                        </a:rPr>
                        <a:t>travers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différents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moyens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d'action</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Il</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propose</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aussi</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aux</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élèves</a:t>
                      </a:r>
                      <a:r>
                        <a:rPr lang="es-ES" sz="1000" dirty="0">
                          <a:solidFill>
                            <a:schemeClr val="dk1"/>
                          </a:solidFill>
                          <a:latin typeface="Barlow"/>
                          <a:ea typeface="Barlow"/>
                          <a:cs typeface="Barlow"/>
                          <a:sym typeface="Barlow"/>
                        </a:rPr>
                        <a:t> des </a:t>
                      </a:r>
                      <a:r>
                        <a:rPr lang="es-ES" sz="1000" dirty="0" err="1">
                          <a:solidFill>
                            <a:schemeClr val="dk1"/>
                          </a:solidFill>
                          <a:latin typeface="Barlow"/>
                          <a:ea typeface="Barlow"/>
                          <a:cs typeface="Barlow"/>
                          <a:sym typeface="Barlow"/>
                        </a:rPr>
                        <a:t>situations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d'apprentissage</a:t>
                      </a:r>
                      <a:r>
                        <a:rPr lang="es-ES" sz="1000" dirty="0">
                          <a:solidFill>
                            <a:schemeClr val="dk1"/>
                          </a:solidFill>
                          <a:latin typeface="Barlow"/>
                          <a:ea typeface="Barlow"/>
                          <a:cs typeface="Barlow"/>
                          <a:sym typeface="Barlow"/>
                        </a:rPr>
                        <a:t> et </a:t>
                      </a:r>
                      <a:r>
                        <a:rPr lang="es-ES" sz="1000" dirty="0" err="1">
                          <a:solidFill>
                            <a:schemeClr val="dk1"/>
                          </a:solidFill>
                          <a:latin typeface="Barlow"/>
                          <a:ea typeface="Barlow"/>
                          <a:cs typeface="Barlow"/>
                          <a:sym typeface="Barlow"/>
                        </a:rPr>
                        <a:t>d'évaluation</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afin</a:t>
                      </a:r>
                      <a:r>
                        <a:rPr lang="es-ES" sz="1000" dirty="0">
                          <a:solidFill>
                            <a:schemeClr val="dk1"/>
                          </a:solidFill>
                          <a:latin typeface="Barlow"/>
                          <a:ea typeface="Barlow"/>
                          <a:cs typeface="Barlow"/>
                          <a:sym typeface="Barlow"/>
                        </a:rPr>
                        <a:t> de </a:t>
                      </a:r>
                      <a:r>
                        <a:rPr lang="es-ES" sz="1000" dirty="0" err="1">
                          <a:solidFill>
                            <a:schemeClr val="dk1"/>
                          </a:solidFill>
                          <a:latin typeface="Barlow"/>
                          <a:ea typeface="Barlow"/>
                          <a:cs typeface="Barlow"/>
                          <a:sym typeface="Barlow"/>
                        </a:rPr>
                        <a:t>porter</a:t>
                      </a:r>
                      <a:r>
                        <a:rPr lang="es-ES" sz="1000" dirty="0">
                          <a:solidFill>
                            <a:schemeClr val="dk1"/>
                          </a:solidFill>
                          <a:latin typeface="Barlow"/>
                          <a:ea typeface="Barlow"/>
                          <a:cs typeface="Barlow"/>
                          <a:sym typeface="Barlow"/>
                        </a:rPr>
                        <a:t> un </a:t>
                      </a:r>
                      <a:r>
                        <a:rPr lang="es-ES" sz="1000" dirty="0" err="1">
                          <a:solidFill>
                            <a:schemeClr val="dk1"/>
                          </a:solidFill>
                          <a:latin typeface="Barlow"/>
                          <a:ea typeface="Barlow"/>
                          <a:cs typeface="Barlow"/>
                          <a:sym typeface="Barlow"/>
                        </a:rPr>
                        <a:t>jugement</a:t>
                      </a:r>
                      <a:r>
                        <a:rPr lang="es-ES" sz="1000" dirty="0">
                          <a:solidFill>
                            <a:schemeClr val="dk1"/>
                          </a:solidFill>
                          <a:latin typeface="Barlow"/>
                          <a:ea typeface="Barlow"/>
                          <a:cs typeface="Barlow"/>
                          <a:sym typeface="Barlow"/>
                        </a:rPr>
                        <a:t> sur </a:t>
                      </a:r>
                      <a:r>
                        <a:rPr lang="es-ES" sz="1000" dirty="0" err="1">
                          <a:solidFill>
                            <a:schemeClr val="dk1"/>
                          </a:solidFill>
                          <a:latin typeface="Barlow"/>
                          <a:ea typeface="Barlow"/>
                          <a:cs typeface="Barlow"/>
                          <a:sym typeface="Barlow"/>
                        </a:rPr>
                        <a:t>leur</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niveau</a:t>
                      </a:r>
                      <a:r>
                        <a:rPr lang="es-ES" sz="1000" dirty="0">
                          <a:solidFill>
                            <a:schemeClr val="dk1"/>
                          </a:solidFill>
                          <a:latin typeface="Barlow"/>
                          <a:ea typeface="Barlow"/>
                          <a:cs typeface="Barlow"/>
                          <a:sym typeface="Barlow"/>
                        </a:rPr>
                        <a:t> de </a:t>
                      </a:r>
                      <a:r>
                        <a:rPr lang="es-ES" sz="1000" dirty="0" err="1">
                          <a:solidFill>
                            <a:schemeClr val="dk1"/>
                          </a:solidFill>
                          <a:latin typeface="Barlow"/>
                          <a:ea typeface="Barlow"/>
                          <a:cs typeface="Barlow"/>
                          <a:sym typeface="Barlow"/>
                        </a:rPr>
                        <a:t>développement</a:t>
                      </a:r>
                      <a:r>
                        <a:rPr lang="es-ES" sz="1000" dirty="0">
                          <a:solidFill>
                            <a:schemeClr val="dk1"/>
                          </a:solidFill>
                          <a:latin typeface="Barlow"/>
                          <a:ea typeface="Barlow"/>
                          <a:cs typeface="Barlow"/>
                          <a:sym typeface="Barlow"/>
                        </a:rPr>
                        <a:t> des </a:t>
                      </a:r>
                      <a:r>
                        <a:rPr lang="es-ES" sz="1000" dirty="0" err="1">
                          <a:solidFill>
                            <a:schemeClr val="dk1"/>
                          </a:solidFill>
                          <a:latin typeface="Barlow"/>
                          <a:ea typeface="Barlow"/>
                          <a:cs typeface="Barlow"/>
                          <a:sym typeface="Barlow"/>
                        </a:rPr>
                        <a:t>compétences</a:t>
                      </a:r>
                      <a:r>
                        <a:rPr lang="es-ES" sz="1000" dirty="0">
                          <a:solidFill>
                            <a:schemeClr val="dk1"/>
                          </a:solidFill>
                          <a:latin typeface="Barlow"/>
                          <a:ea typeface="Barlow"/>
                          <a:cs typeface="Barlow"/>
                          <a:sym typeface="Barlow"/>
                        </a:rPr>
                        <a:t>.</a:t>
                      </a:r>
                      <a:endParaRPr sz="1000" dirty="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p:nvPr/>
        </p:nvSpPr>
        <p:spPr>
          <a:xfrm>
            <a:off x="326575" y="242600"/>
            <a:ext cx="5769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ÉVALUATIONS OBLIGATOIRES  </a:t>
            </a:r>
            <a:endParaRPr/>
          </a:p>
        </p:txBody>
      </p:sp>
      <p:sp>
        <p:nvSpPr>
          <p:cNvPr id="170" name="Google Shape;170;p19"/>
          <p:cNvSpPr txBox="1"/>
          <p:nvPr/>
        </p:nvSpPr>
        <p:spPr>
          <a:xfrm>
            <a:off x="391850" y="827375"/>
            <a:ext cx="498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TRAITEMENT DES ABSENCES</a:t>
            </a:r>
            <a:endParaRPr b="1"/>
          </a:p>
        </p:txBody>
      </p:sp>
      <p:cxnSp>
        <p:nvCxnSpPr>
          <p:cNvPr id="171" name="Google Shape;171;p19"/>
          <p:cNvCxnSpPr/>
          <p:nvPr/>
        </p:nvCxnSpPr>
        <p:spPr>
          <a:xfrm>
            <a:off x="506279" y="1362270"/>
            <a:ext cx="1229100" cy="0"/>
          </a:xfrm>
          <a:prstGeom prst="straightConnector1">
            <a:avLst/>
          </a:prstGeom>
          <a:noFill/>
          <a:ln w="19050" cap="flat" cmpd="sng">
            <a:solidFill>
              <a:srgbClr val="E9C354"/>
            </a:solidFill>
            <a:prstDash val="solid"/>
            <a:miter lim="800000"/>
            <a:headEnd type="none" w="sm" len="sm"/>
            <a:tailEnd type="none" w="sm" len="sm"/>
          </a:ln>
        </p:spPr>
      </p:cxnSp>
      <p:sp>
        <p:nvSpPr>
          <p:cNvPr id="172" name="Google Shape;172;p19"/>
          <p:cNvSpPr txBox="1"/>
          <p:nvPr/>
        </p:nvSpPr>
        <p:spPr>
          <a:xfrm>
            <a:off x="497700" y="2176477"/>
            <a:ext cx="11196600" cy="1574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ES" sz="1600">
                <a:solidFill>
                  <a:schemeClr val="lt1"/>
                </a:solidFill>
                <a:latin typeface="Barlow"/>
                <a:ea typeface="Barlow"/>
                <a:cs typeface="Barlow"/>
                <a:sym typeface="Barlow"/>
              </a:rPr>
              <a:t>La présence des élèves est obligatoire lors d’une d’évaluation. Un voyage, la participation à une activité sportive ou culturelle </a:t>
            </a:r>
            <a:r>
              <a:rPr lang="es-ES" sz="1600" b="1">
                <a:solidFill>
                  <a:schemeClr val="lt1"/>
                </a:solidFill>
                <a:latin typeface="Barlow"/>
                <a:ea typeface="Barlow"/>
                <a:cs typeface="Barlow"/>
                <a:sym typeface="Barlow"/>
              </a:rPr>
              <a:t>ne saurait justifier une absence à une évaluation obligatoire. </a:t>
            </a:r>
            <a:r>
              <a:rPr lang="es-ES" sz="1600">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sz="1600">
              <a:solidFill>
                <a:schemeClr val="lt1"/>
              </a:solidFill>
              <a:latin typeface="Barlow"/>
              <a:ea typeface="Barlow"/>
              <a:cs typeface="Barlow"/>
              <a:sym typeface="Barlow"/>
            </a:endParaRPr>
          </a:p>
          <a:p>
            <a:pPr marL="0" lvl="0" indent="0" algn="just" rtl="0">
              <a:spcBef>
                <a:spcPts val="0"/>
              </a:spcBef>
              <a:spcAft>
                <a:spcPts val="0"/>
              </a:spcAft>
              <a:buNone/>
            </a:pPr>
            <a:endParaRPr sz="1600">
              <a:solidFill>
                <a:schemeClr val="lt1"/>
              </a:solidFill>
              <a:latin typeface="Barlow"/>
              <a:ea typeface="Barlow"/>
              <a:cs typeface="Barlow"/>
              <a:sym typeface="Barlow"/>
            </a:endParaRPr>
          </a:p>
          <a:p>
            <a:pPr marL="0" marR="0" lvl="0" indent="0" algn="l" rtl="0">
              <a:spcBef>
                <a:spcPts val="0"/>
              </a:spcBef>
              <a:spcAft>
                <a:spcPts val="0"/>
              </a:spcAft>
              <a:buNone/>
            </a:pPr>
            <a:endParaRPr sz="1600">
              <a:solidFill>
                <a:schemeClr val="lt1"/>
              </a:solidFill>
              <a:latin typeface="Barlow"/>
              <a:ea typeface="Barlow"/>
              <a:cs typeface="Barlow"/>
              <a:sym typeface="Barlow"/>
            </a:endParaRPr>
          </a:p>
          <a:p>
            <a:pPr marL="0" marR="0" lvl="0" indent="0" algn="l" rtl="0">
              <a:spcBef>
                <a:spcPts val="0"/>
              </a:spcBef>
              <a:spcAft>
                <a:spcPts val="0"/>
              </a:spcAft>
              <a:buNone/>
            </a:pPr>
            <a:endParaRPr/>
          </a:p>
          <a:p>
            <a:pPr marL="0" marR="0" lvl="0" indent="0" algn="l" rtl="0">
              <a:spcBef>
                <a:spcPts val="0"/>
              </a:spcBef>
              <a:spcAft>
                <a:spcPts val="0"/>
              </a:spcAft>
              <a:buNone/>
            </a:pPr>
            <a:endParaRPr sz="1600">
              <a:solidFill>
                <a:schemeClr val="lt1"/>
              </a:solidFill>
              <a:latin typeface="Barlow"/>
              <a:ea typeface="Barlow"/>
              <a:cs typeface="Barlow"/>
              <a:sym typeface="Barlow"/>
            </a:endParaRPr>
          </a:p>
        </p:txBody>
      </p:sp>
      <p:grpSp>
        <p:nvGrpSpPr>
          <p:cNvPr id="173" name="Google Shape;173;p19"/>
          <p:cNvGrpSpPr/>
          <p:nvPr/>
        </p:nvGrpSpPr>
        <p:grpSpPr>
          <a:xfrm>
            <a:off x="9574662" y="4630398"/>
            <a:ext cx="1774768" cy="1728347"/>
            <a:chOff x="3171000" y="4021950"/>
            <a:chExt cx="268100" cy="265875"/>
          </a:xfrm>
        </p:grpSpPr>
        <p:sp>
          <p:nvSpPr>
            <p:cNvPr id="174" name="Google Shape;174;p19"/>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19"/>
          <p:cNvSpPr/>
          <p:nvPr/>
        </p:nvSpPr>
        <p:spPr>
          <a:xfrm>
            <a:off x="6625765" y="4415723"/>
            <a:ext cx="1975514" cy="1943029"/>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3612536" y="4521270"/>
            <a:ext cx="1763018" cy="1731922"/>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19"/>
          <p:cNvGrpSpPr/>
          <p:nvPr/>
        </p:nvGrpSpPr>
        <p:grpSpPr>
          <a:xfrm>
            <a:off x="687823" y="4565081"/>
            <a:ext cx="1674478" cy="1644327"/>
            <a:chOff x="5684575" y="4038000"/>
            <a:chExt cx="252950" cy="252950"/>
          </a:xfrm>
        </p:grpSpPr>
        <p:sp>
          <p:nvSpPr>
            <p:cNvPr id="179" name="Google Shape;179;p19"/>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1444</Words>
  <Application>Microsoft Office PowerPoint</Application>
  <PresentationFormat>Grand écran</PresentationFormat>
  <Paragraphs>186</Paragraphs>
  <Slides>7</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vt:i4>
      </vt:variant>
    </vt:vector>
  </HeadingPairs>
  <TitlesOfParts>
    <vt:vector size="15" baseType="lpstr">
      <vt:lpstr>Poppins</vt:lpstr>
      <vt:lpstr>Arial</vt:lpstr>
      <vt:lpstr>Barlow Medium</vt:lpstr>
      <vt:lpstr>Barlow Condensed</vt:lpstr>
      <vt:lpstr>Barlow</vt:lpstr>
      <vt:lpstr>Calibri</vt:lpstr>
      <vt:lpstr>Homemade Apple</vt:lpstr>
      <vt:lpstr>0045_Jefferson_Template_SlidesMania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Virginie Hudon-Chabot</dc:creator>
  <cp:lastModifiedBy>Virginie Hudon-Chabot</cp:lastModifiedBy>
  <cp:revision>2</cp:revision>
  <dcterms:modified xsi:type="dcterms:W3CDTF">2024-09-23T18:37:24Z</dcterms:modified>
</cp:coreProperties>
</file>