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Barlow" panose="00000500000000000000" pitchFamily="2" charset="0"/>
      <p:regular r:id="rId10"/>
      <p:bold r:id="rId11"/>
      <p:italic r:id="rId12"/>
      <p:boldItalic r:id="rId13"/>
    </p:embeddedFont>
    <p:embeddedFont>
      <p:font typeface="Barlow Condensed" panose="00000506000000000000" pitchFamily="2" charset="0"/>
      <p:regular r:id="rId14"/>
      <p:bold r:id="rId15"/>
      <p:italic r:id="rId16"/>
      <p:boldItalic r:id="rId17"/>
    </p:embeddedFont>
    <p:embeddedFont>
      <p:font typeface="Barlow Medium" panose="00000600000000000000" pitchFamily="2" charset="0"/>
      <p:regular r:id="rId18"/>
      <p:bold r:id="rId19"/>
      <p:italic r:id="rId20"/>
      <p:boldItalic r:id="rId21"/>
    </p:embeddedFont>
    <p:embeddedFont>
      <p:font typeface="Homemade Apple" panose="020B0604020202020204" charset="0"/>
      <p:regular r:id="rId22"/>
    </p:embeddedFont>
    <p:embeddedFont>
      <p:font typeface="Poppins"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UtL0zk+i53qjiW/o89/lz8d5h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0BB237-B9F7-4D7B-94CA-BCD79E620BBB}">
  <a:tblStyle styleId="{FD0BB237-B9F7-4D7B-94CA-BCD79E620BB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twitter.com/SlidesManiaSM/" TargetMode="External"/><Relationship Id="rId12" Type="http://schemas.openxmlformats.org/officeDocument/2006/relationships/image" Target="../media/image10.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9.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45_Jefferson_Template_SlidesMania_1">
  <p:cSld name="Jefferson_1">
    <p:bg>
      <p:bgPr>
        <a:solidFill>
          <a:srgbClr val="F2F2F2"/>
        </a:solidFill>
        <a:effectLst/>
      </p:bgPr>
    </p:bg>
    <p:spTree>
      <p:nvGrpSpPr>
        <p:cNvPr id="1" name="Shape 7"/>
        <p:cNvGrpSpPr/>
        <p:nvPr/>
      </p:nvGrpSpPr>
      <p:grpSpPr>
        <a:xfrm>
          <a:off x="0" y="0"/>
          <a:ext cx="0" cy="0"/>
          <a:chOff x="0" y="0"/>
          <a:chExt cx="0" cy="0"/>
        </a:xfrm>
      </p:grpSpPr>
      <p:pic>
        <p:nvPicPr>
          <p:cNvPr id="8" name="Google Shape;8;p9" descr="Imagen que contiene niño, persona, joven, sentado&#10;&#10;Descripción generada automáticamente"/>
          <p:cNvPicPr preferRelativeResize="0"/>
          <p:nvPr/>
        </p:nvPicPr>
        <p:blipFill rotWithShape="1">
          <a:blip r:embed="rId2">
            <a:alphaModFix/>
          </a:blip>
          <a:srcRect t="906" b="14858"/>
          <a:stretch/>
        </p:blipFill>
        <p:spPr>
          <a:xfrm>
            <a:off x="0" y="0"/>
            <a:ext cx="12192000" cy="6858000"/>
          </a:xfrm>
          <a:prstGeom prst="rect">
            <a:avLst/>
          </a:prstGeom>
          <a:noFill/>
          <a:ln>
            <a:noFill/>
          </a:ln>
        </p:spPr>
      </p:pic>
      <p:sp>
        <p:nvSpPr>
          <p:cNvPr id="9" name="Google Shape;9;p9"/>
          <p:cNvSpPr/>
          <p:nvPr/>
        </p:nvSpPr>
        <p:spPr>
          <a:xfrm>
            <a:off x="494489" y="0"/>
            <a:ext cx="2800755" cy="1200726"/>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10;p9"/>
          <p:cNvSpPr/>
          <p:nvPr/>
        </p:nvSpPr>
        <p:spPr>
          <a:xfrm>
            <a:off x="3295244" y="0"/>
            <a:ext cx="2800755" cy="1200726"/>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9"/>
          <p:cNvSpPr/>
          <p:nvPr/>
        </p:nvSpPr>
        <p:spPr>
          <a:xfrm>
            <a:off x="6096000" y="0"/>
            <a:ext cx="2800755" cy="1200726"/>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9"/>
          <p:cNvSpPr/>
          <p:nvPr/>
        </p:nvSpPr>
        <p:spPr>
          <a:xfrm>
            <a:off x="8896755" y="0"/>
            <a:ext cx="2800755" cy="120072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9"/>
          <p:cNvSpPr/>
          <p:nvPr/>
        </p:nvSpPr>
        <p:spPr>
          <a:xfrm>
            <a:off x="567692" y="5218545"/>
            <a:ext cx="11129818" cy="1639455"/>
          </a:xfrm>
          <a:prstGeom prst="rect">
            <a:avLst/>
          </a:prstGeom>
          <a:solidFill>
            <a:srgbClr val="B2C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9"/>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45_Jefferson_Template_SlidesMania_10">
  <p:cSld name="Jefferson_10">
    <p:bg>
      <p:bgPr>
        <a:solidFill>
          <a:srgbClr val="F2F2F2"/>
        </a:solid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77"/>
        <p:cNvGrpSpPr/>
        <p:nvPr/>
      </p:nvGrpSpPr>
      <p:grpSpPr>
        <a:xfrm>
          <a:off x="0" y="0"/>
          <a:ext cx="0" cy="0"/>
          <a:chOff x="0" y="0"/>
          <a:chExt cx="0" cy="0"/>
        </a:xfrm>
      </p:grpSpPr>
      <p:grpSp>
        <p:nvGrpSpPr>
          <p:cNvPr id="78" name="Google Shape;78;p19"/>
          <p:cNvGrpSpPr/>
          <p:nvPr/>
        </p:nvGrpSpPr>
        <p:grpSpPr>
          <a:xfrm>
            <a:off x="0" y="0"/>
            <a:ext cx="12192000" cy="6858000"/>
            <a:chOff x="0" y="0"/>
            <a:chExt cx="12192000" cy="6858000"/>
          </a:xfrm>
        </p:grpSpPr>
        <p:sp>
          <p:nvSpPr>
            <p:cNvPr id="79" name="Google Shape;79;p19"/>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 name="Google Shape;80;p19">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81" name="Google Shape;81;p19"/>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1" i="0" u="none" strike="noStrike" cap="none">
                  <a:solidFill>
                    <a:srgbClr val="3F3F3F"/>
                  </a:solidFill>
                  <a:latin typeface="Poppins"/>
                  <a:ea typeface="Poppins"/>
                  <a:cs typeface="Poppins"/>
                  <a:sym typeface="Poppins"/>
                </a:rPr>
                <a:t>Free </a:t>
              </a:r>
              <a:r>
                <a:rPr lang="es-ES" sz="3600" b="0" i="0" u="none" strike="noStrike" cap="none">
                  <a:solidFill>
                    <a:srgbClr val="3F3F3F"/>
                  </a:solidFill>
                  <a:latin typeface="Poppins"/>
                  <a:ea typeface="Poppins"/>
                  <a:cs typeface="Poppins"/>
                  <a:sym typeface="Poppins"/>
                </a:rPr>
                <a:t>themes and templates for </a:t>
              </a:r>
              <a:r>
                <a:rPr lang="es-ES" sz="3600" b="1" i="0" u="none" strike="noStrike" cap="none">
                  <a:solidFill>
                    <a:srgbClr val="3F3F3F"/>
                  </a:solidFill>
                  <a:latin typeface="Poppins"/>
                  <a:ea typeface="Poppins"/>
                  <a:cs typeface="Poppins"/>
                  <a:sym typeface="Poppins"/>
                </a:rPr>
                <a:t>Google Slides</a:t>
              </a:r>
              <a:r>
                <a:rPr lang="es-ES" sz="3600" b="0" i="0" u="none" strike="noStrike" cap="none">
                  <a:solidFill>
                    <a:srgbClr val="3F3F3F"/>
                  </a:solidFill>
                  <a:latin typeface="Poppins"/>
                  <a:ea typeface="Poppins"/>
                  <a:cs typeface="Poppins"/>
                  <a:sym typeface="Poppins"/>
                </a:rPr>
                <a:t> or </a:t>
              </a:r>
              <a:r>
                <a:rPr lang="es-ES" sz="3600" b="1" i="0" u="none" strike="noStrike" cap="none">
                  <a:solidFill>
                    <a:srgbClr val="3F3F3F"/>
                  </a:solidFill>
                  <a:latin typeface="Poppins"/>
                  <a:ea typeface="Poppins"/>
                  <a:cs typeface="Poppins"/>
                  <a:sym typeface="Poppins"/>
                </a:rPr>
                <a:t>PowerPoint</a:t>
              </a: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000"/>
                <a:buFont typeface="Arial"/>
                <a:buNone/>
              </a:pPr>
              <a:r>
                <a:rPr lang="es-ES" sz="3000" b="1" i="0" u="none" strike="noStrike" cap="none">
                  <a:solidFill>
                    <a:srgbClr val="FFCB25"/>
                  </a:solidFill>
                  <a:latin typeface="Poppins"/>
                  <a:ea typeface="Poppins"/>
                  <a:cs typeface="Poppins"/>
                  <a:sym typeface="Poppins"/>
                </a:rPr>
                <a:t>NOT to be sold as is or modified!</a:t>
              </a:r>
              <a:endParaRPr sz="3000" b="1" i="0" u="none" strike="noStrike" cap="none">
                <a:solidFill>
                  <a:srgbClr val="FFCB2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700"/>
                <a:buFont typeface="Arial"/>
                <a:buNone/>
              </a:pPr>
              <a:r>
                <a:rPr lang="es-ES" sz="2700" b="0" i="0" u="none" strike="noStrike" cap="none">
                  <a:solidFill>
                    <a:srgbClr val="3F3F3F"/>
                  </a:solidFill>
                  <a:latin typeface="Poppins"/>
                  <a:ea typeface="Poppins"/>
                  <a:cs typeface="Poppins"/>
                  <a:sym typeface="Poppins"/>
                </a:rPr>
                <a:t>Read </a:t>
              </a:r>
              <a:r>
                <a:rPr lang="es-ES" sz="2700" b="0" i="0" u="sng" strike="noStrike" cap="none">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s-ES" sz="4400" b="1" i="0" u="none" strike="noStrike" cap="none">
                  <a:solidFill>
                    <a:srgbClr val="FFCB25"/>
                  </a:solidFill>
                  <a:latin typeface="Poppins"/>
                  <a:ea typeface="Poppins"/>
                  <a:cs typeface="Poppins"/>
                  <a:sym typeface="Poppins"/>
                </a:rPr>
                <a:t> </a:t>
              </a:r>
              <a:r>
                <a:rPr lang="es-ES" sz="2700" b="0" i="0" u="none" strike="noStrike" cap="none">
                  <a:solidFill>
                    <a:srgbClr val="3F3F3F"/>
                  </a:solidFill>
                  <a:latin typeface="Poppins"/>
                  <a:ea typeface="Poppins"/>
                  <a:cs typeface="Poppins"/>
                  <a:sym typeface="Poppins"/>
                </a:rPr>
                <a:t>on slidesmania.com</a:t>
              </a:r>
              <a:endParaRPr sz="2700" b="0" i="0" u="none" strike="noStrike" cap="none">
                <a:solidFill>
                  <a:srgbClr val="3F3F3F"/>
                </a:solidFill>
                <a:latin typeface="Poppins"/>
                <a:ea typeface="Poppins"/>
                <a:cs typeface="Poppins"/>
                <a:sym typeface="Poppins"/>
              </a:endParaRPr>
            </a:p>
          </p:txBody>
        </p:sp>
        <p:cxnSp>
          <p:nvCxnSpPr>
            <p:cNvPr id="82" name="Google Shape;82;p19"/>
            <p:cNvCxnSpPr/>
            <p:nvPr/>
          </p:nvCxnSpPr>
          <p:spPr>
            <a:xfrm>
              <a:off x="10423367" y="5688858"/>
              <a:ext cx="1495200" cy="12900"/>
            </a:xfrm>
            <a:prstGeom prst="straightConnector1">
              <a:avLst/>
            </a:prstGeom>
            <a:noFill/>
            <a:ln w="38100" cap="flat" cmpd="sng">
              <a:solidFill>
                <a:srgbClr val="FFCB25"/>
              </a:solidFill>
              <a:prstDash val="solid"/>
              <a:round/>
              <a:headEnd type="none" w="sm" len="sm"/>
              <a:tailEnd type="none" w="sm" len="sm"/>
            </a:ln>
          </p:spPr>
        </p:cxnSp>
        <p:pic>
          <p:nvPicPr>
            <p:cNvPr id="83" name="Google Shape;83;p19">
              <a:hlinkClick r:id="rId5"/>
            </p:cNvPr>
            <p:cNvPicPr preferRelativeResize="0"/>
            <p:nvPr/>
          </p:nvPicPr>
          <p:blipFill rotWithShape="1">
            <a:blip r:embed="rId6">
              <a:alphaModFix/>
            </a:blip>
            <a:srcRect/>
            <a:stretch/>
          </p:blipFill>
          <p:spPr>
            <a:xfrm>
              <a:off x="8982558" y="5912306"/>
              <a:ext cx="713232" cy="637863"/>
            </a:xfrm>
            <a:prstGeom prst="rect">
              <a:avLst/>
            </a:prstGeom>
            <a:noFill/>
            <a:ln>
              <a:noFill/>
            </a:ln>
          </p:spPr>
        </p:pic>
        <p:pic>
          <p:nvPicPr>
            <p:cNvPr id="84" name="Google Shape;84;p19">
              <a:hlinkClick r:id="rId7"/>
            </p:cNvPr>
            <p:cNvPicPr preferRelativeResize="0"/>
            <p:nvPr/>
          </p:nvPicPr>
          <p:blipFill rotWithShape="1">
            <a:blip r:embed="rId8">
              <a:alphaModFix/>
            </a:blip>
            <a:srcRect/>
            <a:stretch/>
          </p:blipFill>
          <p:spPr>
            <a:xfrm>
              <a:off x="9764428" y="5916798"/>
              <a:ext cx="708660" cy="628879"/>
            </a:xfrm>
            <a:prstGeom prst="rect">
              <a:avLst/>
            </a:prstGeom>
            <a:noFill/>
            <a:ln>
              <a:noFill/>
            </a:ln>
          </p:spPr>
        </p:pic>
        <p:pic>
          <p:nvPicPr>
            <p:cNvPr id="85" name="Google Shape;85;p19">
              <a:hlinkClick r:id="rId9"/>
            </p:cNvPr>
            <p:cNvPicPr preferRelativeResize="0"/>
            <p:nvPr/>
          </p:nvPicPr>
          <p:blipFill rotWithShape="1">
            <a:blip r:embed="rId10">
              <a:alphaModFix/>
            </a:blip>
            <a:srcRect/>
            <a:stretch/>
          </p:blipFill>
          <p:spPr>
            <a:xfrm>
              <a:off x="10541715" y="5905569"/>
              <a:ext cx="612648" cy="624387"/>
            </a:xfrm>
            <a:prstGeom prst="rect">
              <a:avLst/>
            </a:prstGeom>
            <a:noFill/>
            <a:ln>
              <a:noFill/>
            </a:ln>
          </p:spPr>
        </p:pic>
        <p:pic>
          <p:nvPicPr>
            <p:cNvPr id="86" name="Google Shape;86;p19">
              <a:hlinkClick r:id="rId11"/>
            </p:cNvPr>
            <p:cNvPicPr preferRelativeResize="0"/>
            <p:nvPr/>
          </p:nvPicPr>
          <p:blipFill rotWithShape="1">
            <a:blip r:embed="rId12">
              <a:alphaModFix/>
            </a:blip>
            <a:srcRect/>
            <a:stretch/>
          </p:blipFill>
          <p:spPr>
            <a:xfrm>
              <a:off x="11219049" y="5916799"/>
              <a:ext cx="699516" cy="601927"/>
            </a:xfrm>
            <a:prstGeom prst="rect">
              <a:avLst/>
            </a:prstGeom>
            <a:noFill/>
            <a:ln>
              <a:noFill/>
            </a:ln>
          </p:spPr>
        </p:pic>
        <p:sp>
          <p:nvSpPr>
            <p:cNvPr id="87" name="Google Shape;87;p19"/>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ES" sz="2400" b="1" i="0" u="none" strike="noStrike" cap="none">
                  <a:solidFill>
                    <a:srgbClr val="252525"/>
                  </a:solidFill>
                  <a:latin typeface="Homemade Apple"/>
                  <a:ea typeface="Homemade Apple"/>
                  <a:cs typeface="Homemade Apple"/>
                  <a:sym typeface="Homemade Apple"/>
                </a:rPr>
                <a:t>Sharing is caring!</a:t>
              </a:r>
              <a:endParaRPr sz="2400" b="1" i="0" u="none" strike="noStrike" cap="non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5_Jefferson_Template_SlidesMania_3">
  <p:cSld name="Jefferson_6">
    <p:bg>
      <p:bgPr>
        <a:solidFill>
          <a:srgbClr val="F2F2F2"/>
        </a:solidFill>
        <a:effectLst/>
      </p:bgPr>
    </p:bg>
    <p:spTree>
      <p:nvGrpSpPr>
        <p:cNvPr id="1" name="Shape 15"/>
        <p:cNvGrpSpPr/>
        <p:nvPr/>
      </p:nvGrpSpPr>
      <p:grpSpPr>
        <a:xfrm>
          <a:off x="0" y="0"/>
          <a:ext cx="0" cy="0"/>
          <a:chOff x="0" y="0"/>
          <a:chExt cx="0" cy="0"/>
        </a:xfrm>
      </p:grpSpPr>
      <p:sp>
        <p:nvSpPr>
          <p:cNvPr id="16" name="Google Shape;16;p10"/>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0"/>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0"/>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10"/>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10"/>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10"/>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10"/>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10"/>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10"/>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5_Jefferson_Template_SlidesMania_4">
  <p:cSld name="Jefferson_9">
    <p:bg>
      <p:bgPr>
        <a:solidFill>
          <a:srgbClr val="F2F2F2"/>
        </a:solidFill>
        <a:effectLst/>
      </p:bgPr>
    </p:bg>
    <p:spTree>
      <p:nvGrpSpPr>
        <p:cNvPr id="1" name="Shape 25"/>
        <p:cNvGrpSpPr/>
        <p:nvPr/>
      </p:nvGrpSpPr>
      <p:grpSpPr>
        <a:xfrm>
          <a:off x="0" y="0"/>
          <a:ext cx="0" cy="0"/>
          <a:chOff x="0" y="0"/>
          <a:chExt cx="0" cy="0"/>
        </a:xfrm>
      </p:grpSpPr>
      <p:pic>
        <p:nvPicPr>
          <p:cNvPr id="26" name="Google Shape;26;p11"/>
          <p:cNvPicPr preferRelativeResize="0"/>
          <p:nvPr/>
        </p:nvPicPr>
        <p:blipFill rotWithShape="1">
          <a:blip r:embed="rId2">
            <a:alphaModFix/>
          </a:blip>
          <a:srcRect b="57103"/>
          <a:stretch/>
        </p:blipFill>
        <p:spPr>
          <a:xfrm>
            <a:off x="0" y="3916218"/>
            <a:ext cx="3376782" cy="2941782"/>
          </a:xfrm>
          <a:prstGeom prst="rect">
            <a:avLst/>
          </a:prstGeom>
          <a:noFill/>
          <a:ln>
            <a:noFill/>
          </a:ln>
        </p:spPr>
      </p:pic>
      <p:pic>
        <p:nvPicPr>
          <p:cNvPr id="27" name="Google Shape;27;p11"/>
          <p:cNvPicPr preferRelativeResize="0"/>
          <p:nvPr/>
        </p:nvPicPr>
        <p:blipFill rotWithShape="1">
          <a:blip r:embed="rId2">
            <a:alphaModFix/>
          </a:blip>
          <a:srcRect b="57103"/>
          <a:stretch/>
        </p:blipFill>
        <p:spPr>
          <a:xfrm>
            <a:off x="3376782" y="3916218"/>
            <a:ext cx="3376782" cy="2941782"/>
          </a:xfrm>
          <a:prstGeom prst="rect">
            <a:avLst/>
          </a:prstGeom>
          <a:noFill/>
          <a:ln>
            <a:noFill/>
          </a:ln>
        </p:spPr>
      </p:pic>
      <p:pic>
        <p:nvPicPr>
          <p:cNvPr id="28" name="Google Shape;28;p11"/>
          <p:cNvPicPr preferRelativeResize="0"/>
          <p:nvPr/>
        </p:nvPicPr>
        <p:blipFill rotWithShape="1">
          <a:blip r:embed="rId2">
            <a:alphaModFix/>
          </a:blip>
          <a:srcRect b="57103"/>
          <a:stretch/>
        </p:blipFill>
        <p:spPr>
          <a:xfrm>
            <a:off x="6753564" y="3916218"/>
            <a:ext cx="3376782" cy="2941782"/>
          </a:xfrm>
          <a:prstGeom prst="rect">
            <a:avLst/>
          </a:prstGeom>
          <a:noFill/>
          <a:ln>
            <a:noFill/>
          </a:ln>
        </p:spPr>
      </p:pic>
      <p:pic>
        <p:nvPicPr>
          <p:cNvPr id="29" name="Google Shape;29;p11"/>
          <p:cNvPicPr preferRelativeResize="0"/>
          <p:nvPr/>
        </p:nvPicPr>
        <p:blipFill rotWithShape="1">
          <a:blip r:embed="rId2">
            <a:alphaModFix/>
          </a:blip>
          <a:srcRect r="38944" b="57103"/>
          <a:stretch/>
        </p:blipFill>
        <p:spPr>
          <a:xfrm>
            <a:off x="10130346" y="3916218"/>
            <a:ext cx="2061654" cy="2941782"/>
          </a:xfrm>
          <a:prstGeom prst="rect">
            <a:avLst/>
          </a:prstGeom>
          <a:noFill/>
          <a:ln>
            <a:noFill/>
          </a:ln>
        </p:spPr>
      </p:pic>
      <p:sp>
        <p:nvSpPr>
          <p:cNvPr id="30" name="Google Shape;30;p11"/>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5_Jefferson_Template_SlidesMania_2">
  <p:cSld name="Jefferson_8">
    <p:bg>
      <p:bgPr>
        <a:solidFill>
          <a:srgbClr val="F2F2F2"/>
        </a:solidFill>
        <a:effectLst/>
      </p:bgPr>
    </p:bg>
    <p:spTree>
      <p:nvGrpSpPr>
        <p:cNvPr id="1" name="Shape 31"/>
        <p:cNvGrpSpPr/>
        <p:nvPr/>
      </p:nvGrpSpPr>
      <p:grpSpPr>
        <a:xfrm>
          <a:off x="0" y="0"/>
          <a:ext cx="0" cy="0"/>
          <a:chOff x="0" y="0"/>
          <a:chExt cx="0" cy="0"/>
        </a:xfrm>
      </p:grpSpPr>
      <p:sp>
        <p:nvSpPr>
          <p:cNvPr id="32" name="Google Shape;32;p12"/>
          <p:cNvSpPr/>
          <p:nvPr/>
        </p:nvSpPr>
        <p:spPr>
          <a:xfrm>
            <a:off x="85916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 name="Google Shape;33;p12"/>
          <p:cNvPicPr preferRelativeResize="0"/>
          <p:nvPr/>
        </p:nvPicPr>
        <p:blipFill rotWithShape="1">
          <a:blip r:embed="rId2">
            <a:alphaModFix/>
          </a:blip>
          <a:srcRect/>
          <a:stretch/>
        </p:blipFill>
        <p:spPr>
          <a:xfrm>
            <a:off x="8648938" y="142450"/>
            <a:ext cx="1428525" cy="1036149"/>
          </a:xfrm>
          <a:prstGeom prst="rect">
            <a:avLst/>
          </a:prstGeom>
          <a:noFill/>
          <a:ln>
            <a:noFill/>
          </a:ln>
        </p:spPr>
      </p:pic>
      <p:sp>
        <p:nvSpPr>
          <p:cNvPr id="34" name="Google Shape;34;p12"/>
          <p:cNvSpPr/>
          <p:nvPr/>
        </p:nvSpPr>
        <p:spPr>
          <a:xfrm>
            <a:off x="101348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 name="Google Shape;35;p12" descr="Imagen que contiene persona, hierba, exterior, niño&#10;&#10;Descripción generada automáticamente"/>
          <p:cNvPicPr preferRelativeResize="0"/>
          <p:nvPr/>
        </p:nvPicPr>
        <p:blipFill rotWithShape="1">
          <a:blip r:embed="rId3">
            <a:alphaModFix/>
          </a:blip>
          <a:srcRect/>
          <a:stretch/>
        </p:blipFill>
        <p:spPr>
          <a:xfrm>
            <a:off x="10134800" y="142450"/>
            <a:ext cx="1483050" cy="1036150"/>
          </a:xfrm>
          <a:prstGeom prst="rect">
            <a:avLst/>
          </a:prstGeom>
          <a:noFill/>
          <a:ln>
            <a:noFill/>
          </a:ln>
        </p:spPr>
      </p:pic>
      <p:sp>
        <p:nvSpPr>
          <p:cNvPr id="36" name="Google Shape;36;p12"/>
          <p:cNvSpPr/>
          <p:nvPr/>
        </p:nvSpPr>
        <p:spPr>
          <a:xfrm>
            <a:off x="70484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 name="Google Shape;37;p12" descr="Imagen que contiene niño, persona, pequeño, joven&#10;&#10;Descripción generada automáticamente"/>
          <p:cNvPicPr preferRelativeResize="0"/>
          <p:nvPr/>
        </p:nvPicPr>
        <p:blipFill rotWithShape="1">
          <a:blip r:embed="rId4">
            <a:alphaModFix/>
          </a:blip>
          <a:srcRect/>
          <a:stretch/>
        </p:blipFill>
        <p:spPr>
          <a:xfrm>
            <a:off x="7115225" y="147525"/>
            <a:ext cx="1476375" cy="1026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5_Jefferson_Template_SlidesMania_9">
  <p:cSld name="Jefferson_4">
    <p:bg>
      <p:bgPr>
        <a:solidFill>
          <a:srgbClr val="F2F2F2"/>
        </a:solidFill>
        <a:effectLst/>
      </p:bgPr>
    </p:bg>
    <p:spTree>
      <p:nvGrpSpPr>
        <p:cNvPr id="1" name="Shape 38"/>
        <p:cNvGrpSpPr/>
        <p:nvPr/>
      </p:nvGrpSpPr>
      <p:grpSpPr>
        <a:xfrm>
          <a:off x="0" y="0"/>
          <a:ext cx="0" cy="0"/>
          <a:chOff x="0" y="0"/>
          <a:chExt cx="0" cy="0"/>
        </a:xfrm>
      </p:grpSpPr>
      <p:grpSp>
        <p:nvGrpSpPr>
          <p:cNvPr id="39" name="Google Shape;39;p13"/>
          <p:cNvGrpSpPr/>
          <p:nvPr/>
        </p:nvGrpSpPr>
        <p:grpSpPr>
          <a:xfrm rot="10800000" flipH="1">
            <a:off x="165394" y="1747121"/>
            <a:ext cx="11877637" cy="5110878"/>
            <a:chOff x="165394" y="1747121"/>
            <a:chExt cx="11877637" cy="5110878"/>
          </a:xfrm>
        </p:grpSpPr>
        <p:sp>
          <p:nvSpPr>
            <p:cNvPr id="40" name="Google Shape;40;p13"/>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13"/>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13"/>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13"/>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13"/>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5" name="Google Shape;45;p13"/>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5_Jefferson_Template_SlidesMania_5">
  <p:cSld name="Jefferson_3">
    <p:bg>
      <p:bgPr>
        <a:solidFill>
          <a:srgbClr val="F2F2F2"/>
        </a:solidFill>
        <a:effectLst/>
      </p:bgPr>
    </p:bg>
    <p:spTree>
      <p:nvGrpSpPr>
        <p:cNvPr id="1" name="Shape 46"/>
        <p:cNvGrpSpPr/>
        <p:nvPr/>
      </p:nvGrpSpPr>
      <p:grpSpPr>
        <a:xfrm>
          <a:off x="0" y="0"/>
          <a:ext cx="0" cy="0"/>
          <a:chOff x="0" y="0"/>
          <a:chExt cx="0" cy="0"/>
        </a:xfrm>
      </p:grpSpPr>
      <p:sp>
        <p:nvSpPr>
          <p:cNvPr id="47" name="Google Shape;47;p14"/>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14"/>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14"/>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4"/>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14"/>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45_Jefferson_Template_SlidesMania_6">
  <p:cSld name="Jefferson_2">
    <p:bg>
      <p:bgPr>
        <a:solidFill>
          <a:srgbClr val="F2F2F2"/>
        </a:solidFill>
        <a:effectLst/>
      </p:bgPr>
    </p:bg>
    <p:spTree>
      <p:nvGrpSpPr>
        <p:cNvPr id="1" name="Shape 52"/>
        <p:cNvGrpSpPr/>
        <p:nvPr/>
      </p:nvGrpSpPr>
      <p:grpSpPr>
        <a:xfrm>
          <a:off x="0" y="0"/>
          <a:ext cx="0" cy="0"/>
          <a:chOff x="0" y="0"/>
          <a:chExt cx="0" cy="0"/>
        </a:xfrm>
      </p:grpSpPr>
      <p:sp>
        <p:nvSpPr>
          <p:cNvPr id="53" name="Google Shape;53;p15"/>
          <p:cNvSpPr/>
          <p:nvPr/>
        </p:nvSpPr>
        <p:spPr>
          <a:xfrm>
            <a:off x="192823" y="3818268"/>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15"/>
          <p:cNvSpPr/>
          <p:nvPr/>
        </p:nvSpPr>
        <p:spPr>
          <a:xfrm>
            <a:off x="3191342" y="3818115"/>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15"/>
          <p:cNvSpPr/>
          <p:nvPr/>
        </p:nvSpPr>
        <p:spPr>
          <a:xfrm>
            <a:off x="6193381" y="3818115"/>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15"/>
          <p:cNvSpPr/>
          <p:nvPr/>
        </p:nvSpPr>
        <p:spPr>
          <a:xfrm>
            <a:off x="9201886" y="3808784"/>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15"/>
          <p:cNvSpPr/>
          <p:nvPr/>
        </p:nvSpPr>
        <p:spPr>
          <a:xfrm>
            <a:off x="8254460" y="1609164"/>
            <a:ext cx="3816000" cy="2050486"/>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15"/>
          <p:cNvSpPr/>
          <p:nvPr/>
        </p:nvSpPr>
        <p:spPr>
          <a:xfrm>
            <a:off x="192823" y="1609174"/>
            <a:ext cx="3816944" cy="2050476"/>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15"/>
          <p:cNvSpPr/>
          <p:nvPr/>
        </p:nvSpPr>
        <p:spPr>
          <a:xfrm>
            <a:off x="4169915" y="1616364"/>
            <a:ext cx="3924000" cy="205047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5_Jefferson_Template_SlidesMania_7">
  <p:cSld name="Jefferson_5">
    <p:bg>
      <p:bgPr>
        <a:solidFill>
          <a:srgbClr val="F2F2F2"/>
        </a:solidFill>
        <a:effectLst/>
      </p:bgPr>
    </p:bg>
    <p:spTree>
      <p:nvGrpSpPr>
        <p:cNvPr id="1" name="Shape 60"/>
        <p:cNvGrpSpPr/>
        <p:nvPr/>
      </p:nvGrpSpPr>
      <p:grpSpPr>
        <a:xfrm>
          <a:off x="0" y="0"/>
          <a:ext cx="0" cy="0"/>
          <a:chOff x="0" y="0"/>
          <a:chExt cx="0" cy="0"/>
        </a:xfrm>
      </p:grpSpPr>
      <p:sp>
        <p:nvSpPr>
          <p:cNvPr id="61" name="Google Shape;61;p16"/>
          <p:cNvSpPr/>
          <p:nvPr/>
        </p:nvSpPr>
        <p:spPr>
          <a:xfrm>
            <a:off x="391885" y="3870627"/>
            <a:ext cx="3806889" cy="2558159"/>
          </a:xfrm>
          <a:prstGeom prst="rect">
            <a:avLst/>
          </a:prstGeom>
          <a:solidFill>
            <a:srgbClr val="86C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16"/>
          <p:cNvSpPr/>
          <p:nvPr/>
        </p:nvSpPr>
        <p:spPr>
          <a:xfrm>
            <a:off x="8003927" y="1710625"/>
            <a:ext cx="3796187" cy="2464864"/>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16"/>
          <p:cNvSpPr/>
          <p:nvPr/>
        </p:nvSpPr>
        <p:spPr>
          <a:xfrm>
            <a:off x="4272550" y="4322619"/>
            <a:ext cx="3657600" cy="2106168"/>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16"/>
          <p:cNvSpPr/>
          <p:nvPr/>
        </p:nvSpPr>
        <p:spPr>
          <a:xfrm>
            <a:off x="4272550" y="1710625"/>
            <a:ext cx="3657600" cy="2530788"/>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45_Jefferson_Template_SlidesMania_8">
  <p:cSld name="Jefferson_7">
    <p:bg>
      <p:bgPr>
        <a:solidFill>
          <a:srgbClr val="F2F2F2"/>
        </a:solidFill>
        <a:effectLst/>
      </p:bgPr>
    </p:bg>
    <p:spTree>
      <p:nvGrpSpPr>
        <p:cNvPr id="1" name="Shape 65"/>
        <p:cNvGrpSpPr/>
        <p:nvPr/>
      </p:nvGrpSpPr>
      <p:grpSpPr>
        <a:xfrm>
          <a:off x="0" y="0"/>
          <a:ext cx="0" cy="0"/>
          <a:chOff x="0" y="0"/>
          <a:chExt cx="0" cy="0"/>
        </a:xfrm>
      </p:grpSpPr>
      <p:grpSp>
        <p:nvGrpSpPr>
          <p:cNvPr id="66" name="Google Shape;66;p17"/>
          <p:cNvGrpSpPr/>
          <p:nvPr/>
        </p:nvGrpSpPr>
        <p:grpSpPr>
          <a:xfrm>
            <a:off x="145863" y="1699491"/>
            <a:ext cx="11879752" cy="4915913"/>
            <a:chOff x="145863" y="3419663"/>
            <a:chExt cx="11879752" cy="3195739"/>
          </a:xfrm>
        </p:grpSpPr>
        <p:sp>
          <p:nvSpPr>
            <p:cNvPr id="67" name="Google Shape;67;p17"/>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17"/>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17"/>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17"/>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17"/>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17"/>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7"/>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17"/>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5" name="Google Shape;75;p17"/>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hyperlink" Target="http://www.education.gouv.qc.ca/fileadmin/site_web/documents/dpse/evaluation/LesChoixDeNotreEcole_DocSoutien_f.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p:nvPr/>
        </p:nvSpPr>
        <p:spPr>
          <a:xfrm>
            <a:off x="1383925" y="5228550"/>
            <a:ext cx="7465500" cy="1499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s-ES" sz="2700" b="1" i="0" u="none" strike="noStrike" cap="none">
                <a:solidFill>
                  <a:schemeClr val="lt1"/>
                </a:solidFill>
                <a:latin typeface="Barlow"/>
                <a:ea typeface="Barlow"/>
                <a:cs typeface="Barlow"/>
                <a:sym typeface="Barlow"/>
              </a:rPr>
              <a:t>Document d’information sur la nature et les moments des principales évaluations</a:t>
            </a:r>
            <a:endParaRPr sz="2700" b="1"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2700"/>
              <a:buFont typeface="Arial"/>
              <a:buNone/>
            </a:pPr>
            <a:r>
              <a:rPr lang="es-ES" sz="2700" b="1" i="0" u="none" strike="noStrike" cap="none">
                <a:solidFill>
                  <a:schemeClr val="lt1"/>
                </a:solidFill>
                <a:latin typeface="Barlow"/>
                <a:ea typeface="Barlow"/>
                <a:cs typeface="Barlow"/>
                <a:sym typeface="Barlow"/>
              </a:rPr>
              <a:t>2024-2025</a:t>
            </a:r>
            <a:endParaRPr sz="2700" b="1"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2000"/>
              <a:buFont typeface="Arial"/>
              <a:buNone/>
            </a:pPr>
            <a:r>
              <a:rPr lang="es-ES" sz="2000" b="1" i="0" u="none" strike="noStrike" cap="none">
                <a:solidFill>
                  <a:schemeClr val="lt1"/>
                </a:solidFill>
                <a:latin typeface="Barlow"/>
                <a:ea typeface="Barlow"/>
                <a:cs typeface="Barlow"/>
                <a:sym typeface="Barlow"/>
              </a:rPr>
              <a:t>3</a:t>
            </a:r>
            <a:r>
              <a:rPr lang="es-ES" sz="2000" b="1" i="0" u="none" strike="noStrike" cap="none" baseline="30000">
                <a:solidFill>
                  <a:schemeClr val="lt1"/>
                </a:solidFill>
                <a:latin typeface="Barlow"/>
                <a:ea typeface="Barlow"/>
                <a:cs typeface="Barlow"/>
                <a:sym typeface="Barlow"/>
              </a:rPr>
              <a:t>e</a:t>
            </a:r>
            <a:r>
              <a:rPr lang="es-ES" sz="2000" b="1" i="0" u="none" strike="noStrike" cap="none">
                <a:solidFill>
                  <a:schemeClr val="lt1"/>
                </a:solidFill>
                <a:latin typeface="Barlow"/>
                <a:ea typeface="Barlow"/>
                <a:cs typeface="Barlow"/>
                <a:sym typeface="Barlow"/>
              </a:rPr>
              <a:t> année du primaire</a:t>
            </a:r>
            <a:endParaRPr sz="2000" b="1" i="0" u="none" strike="noStrike" cap="none">
              <a:solidFill>
                <a:schemeClr val="lt1"/>
              </a:solidFill>
              <a:latin typeface="Barlow"/>
              <a:ea typeface="Barlow"/>
              <a:cs typeface="Barlow"/>
              <a:sym typeface="Barlow"/>
            </a:endParaRPr>
          </a:p>
        </p:txBody>
      </p:sp>
      <p:sp>
        <p:nvSpPr>
          <p:cNvPr id="93" name="Google Shape;93;p1"/>
          <p:cNvSpPr txBox="1"/>
          <p:nvPr/>
        </p:nvSpPr>
        <p:spPr>
          <a:xfrm>
            <a:off x="1162050" y="255775"/>
            <a:ext cx="21510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s-ES" sz="1800" b="0" i="0" u="none" strike="noStrike" cap="none">
                <a:solidFill>
                  <a:schemeClr val="lt1"/>
                </a:solidFill>
                <a:latin typeface="Barlow"/>
                <a:ea typeface="Barlow"/>
                <a:cs typeface="Barlow"/>
                <a:sym typeface="Barlow"/>
              </a:rPr>
              <a:t>COMMUNICATIONS OFFICIELLES</a:t>
            </a: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4207099" y="255850"/>
            <a:ext cx="1669500" cy="53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DATES À RETENIR</a:t>
            </a:r>
            <a:endParaRPr sz="18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arlow"/>
              <a:ea typeface="Barlow"/>
              <a:cs typeface="Barlow"/>
              <a:sym typeface="Barlow"/>
            </a:endParaRPr>
          </a:p>
        </p:txBody>
      </p:sp>
      <p:sp>
        <p:nvSpPr>
          <p:cNvPr id="95" name="Google Shape;95;p1"/>
          <p:cNvSpPr txBox="1"/>
          <p:nvPr/>
        </p:nvSpPr>
        <p:spPr>
          <a:xfrm>
            <a:off x="6866938" y="255775"/>
            <a:ext cx="1977000" cy="53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FFFFFF"/>
                </a:solidFill>
                <a:latin typeface="Barlow"/>
                <a:ea typeface="Barlow"/>
                <a:cs typeface="Barlow"/>
                <a:sym typeface="Barlow"/>
              </a:rPr>
              <a:t>COMPÉTENCES ÉVALUÉES</a:t>
            </a:r>
            <a:endParaRPr sz="1800" b="0" i="0" u="none" strike="noStrike" cap="none">
              <a:solidFill>
                <a:srgbClr val="FFFFFF"/>
              </a:solidFill>
              <a:latin typeface="Barlow"/>
              <a:ea typeface="Barlow"/>
              <a:cs typeface="Barlow"/>
              <a:sym typeface="Barlow"/>
            </a:endParaRPr>
          </a:p>
        </p:txBody>
      </p:sp>
      <p:sp>
        <p:nvSpPr>
          <p:cNvPr id="96" name="Google Shape;96;p1"/>
          <p:cNvSpPr txBox="1"/>
          <p:nvPr/>
        </p:nvSpPr>
        <p:spPr>
          <a:xfrm>
            <a:off x="9743875" y="255800"/>
            <a:ext cx="16695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s-ES" sz="1800" b="0" i="0" u="none" strike="noStrike" cap="none">
                <a:solidFill>
                  <a:schemeClr val="lt1"/>
                </a:solidFill>
                <a:latin typeface="Barlow"/>
                <a:ea typeface="Barlow"/>
                <a:cs typeface="Barlow"/>
                <a:sym typeface="Barlow"/>
              </a:rPr>
              <a:t>NATURE DES ÉVALUATIONS</a:t>
            </a:r>
            <a:endParaRPr sz="1400" b="0" i="0" u="none" strike="noStrike" cap="none">
              <a:solidFill>
                <a:srgbClr val="000000"/>
              </a:solidFill>
              <a:latin typeface="Arial"/>
              <a:ea typeface="Arial"/>
              <a:cs typeface="Arial"/>
              <a:sym typeface="Arial"/>
            </a:endParaRPr>
          </a:p>
        </p:txBody>
      </p:sp>
      <p:pic>
        <p:nvPicPr>
          <p:cNvPr id="97" name="Google Shape;97;p1"/>
          <p:cNvPicPr preferRelativeResize="0"/>
          <p:nvPr/>
        </p:nvPicPr>
        <p:blipFill rotWithShape="1">
          <a:blip r:embed="rId3">
            <a:alphaModFix/>
          </a:blip>
          <a:srcRect/>
          <a:stretch/>
        </p:blipFill>
        <p:spPr>
          <a:xfrm>
            <a:off x="9500300" y="5984683"/>
            <a:ext cx="2057400" cy="742950"/>
          </a:xfrm>
          <a:prstGeom prst="rect">
            <a:avLst/>
          </a:prstGeom>
          <a:noFill/>
          <a:ln>
            <a:noFill/>
          </a:ln>
        </p:spPr>
      </p:pic>
      <p:grpSp>
        <p:nvGrpSpPr>
          <p:cNvPr id="98" name="Google Shape;98;p1"/>
          <p:cNvGrpSpPr/>
          <p:nvPr/>
        </p:nvGrpSpPr>
        <p:grpSpPr>
          <a:xfrm>
            <a:off x="3713827" y="192845"/>
            <a:ext cx="694810" cy="811823"/>
            <a:chOff x="6907250" y="4018375"/>
            <a:chExt cx="226625" cy="265875"/>
          </a:xfrm>
        </p:grpSpPr>
        <p:sp>
          <p:nvSpPr>
            <p:cNvPr id="99" name="Google Shape;99;p1"/>
            <p:cNvSpPr/>
            <p:nvPr/>
          </p:nvSpPr>
          <p:spPr>
            <a:xfrm>
              <a:off x="6953650" y="4018375"/>
              <a:ext cx="133375" cy="119575"/>
            </a:xfrm>
            <a:custGeom>
              <a:avLst/>
              <a:gdLst/>
              <a:ahLst/>
              <a:cxnLst/>
              <a:rect l="l" t="t" r="r" b="b"/>
              <a:pathLst>
                <a:path w="5335" h="4783" extrusionOk="0">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6967025" y="4234275"/>
              <a:ext cx="106625" cy="49975"/>
            </a:xfrm>
            <a:custGeom>
              <a:avLst/>
              <a:gdLst/>
              <a:ahLst/>
              <a:cxnLst/>
              <a:rect l="l" t="t" r="r" b="b"/>
              <a:pathLst>
                <a:path w="4265" h="1999" extrusionOk="0">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6907250" y="4071900"/>
              <a:ext cx="226625" cy="212350"/>
            </a:xfrm>
            <a:custGeom>
              <a:avLst/>
              <a:gdLst/>
              <a:ahLst/>
              <a:cxnLst/>
              <a:rect l="l" t="t" r="r" b="b"/>
              <a:pathLst>
                <a:path w="9065" h="8494" extrusionOk="0">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 name="Google Shape;102;p1"/>
          <p:cNvSpPr/>
          <p:nvPr/>
        </p:nvSpPr>
        <p:spPr>
          <a:xfrm>
            <a:off x="9106786" y="282682"/>
            <a:ext cx="637079" cy="63218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6202645" y="186723"/>
            <a:ext cx="825891" cy="824067"/>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 name="Google Shape;104;p1"/>
          <p:cNvGrpSpPr/>
          <p:nvPr/>
        </p:nvGrpSpPr>
        <p:grpSpPr>
          <a:xfrm>
            <a:off x="555454" y="250077"/>
            <a:ext cx="700039" cy="697383"/>
            <a:chOff x="5684575" y="4038000"/>
            <a:chExt cx="252950" cy="252950"/>
          </a:xfrm>
        </p:grpSpPr>
        <p:sp>
          <p:nvSpPr>
            <p:cNvPr id="105" name="Google Shape;105;p1"/>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 descr="Imagen que contiene pared, niño, interior, cepillo de dientes&#10;&#10;Descripción generada automáticamente"/>
          <p:cNvPicPr preferRelativeResize="0"/>
          <p:nvPr/>
        </p:nvPicPr>
        <p:blipFill rotWithShape="1">
          <a:blip r:embed="rId3">
            <a:alphaModFix/>
          </a:blip>
          <a:srcRect/>
          <a:stretch/>
        </p:blipFill>
        <p:spPr>
          <a:xfrm>
            <a:off x="6143280" y="1516618"/>
            <a:ext cx="2868574" cy="1912382"/>
          </a:xfrm>
          <a:prstGeom prst="rect">
            <a:avLst/>
          </a:prstGeom>
          <a:noFill/>
          <a:ln>
            <a:noFill/>
          </a:ln>
        </p:spPr>
      </p:pic>
      <p:pic>
        <p:nvPicPr>
          <p:cNvPr id="116" name="Google Shape;116;p2" descr="Imagen que contiene persona, suelo, pose, sujetando&#10;&#10;Descripción generada automáticamente"/>
          <p:cNvPicPr preferRelativeResize="0"/>
          <p:nvPr/>
        </p:nvPicPr>
        <p:blipFill rotWithShape="1">
          <a:blip r:embed="rId4">
            <a:alphaModFix/>
          </a:blip>
          <a:srcRect/>
          <a:stretch/>
        </p:blipFill>
        <p:spPr>
          <a:xfrm>
            <a:off x="146921" y="1516618"/>
            <a:ext cx="2868573" cy="1912382"/>
          </a:xfrm>
          <a:prstGeom prst="rect">
            <a:avLst/>
          </a:prstGeom>
          <a:noFill/>
          <a:ln>
            <a:noFill/>
          </a:ln>
        </p:spPr>
      </p:pic>
      <p:pic>
        <p:nvPicPr>
          <p:cNvPr id="117" name="Google Shape;117;p2" descr="Imagen que contiene persona, hierba, exterior, niño&#10;&#10;Descripción generada automáticamente"/>
          <p:cNvPicPr preferRelativeResize="0"/>
          <p:nvPr/>
        </p:nvPicPr>
        <p:blipFill rotWithShape="1">
          <a:blip r:embed="rId5">
            <a:alphaModFix/>
          </a:blip>
          <a:srcRect/>
          <a:stretch/>
        </p:blipFill>
        <p:spPr>
          <a:xfrm>
            <a:off x="9154800" y="1507286"/>
            <a:ext cx="2868575" cy="1912383"/>
          </a:xfrm>
          <a:prstGeom prst="rect">
            <a:avLst/>
          </a:prstGeom>
          <a:noFill/>
          <a:ln>
            <a:noFill/>
          </a:ln>
        </p:spPr>
      </p:pic>
      <p:pic>
        <p:nvPicPr>
          <p:cNvPr id="118" name="Google Shape;118;p2" descr="Imagen que contiene niño, persona, pequeño, joven&#10;&#10;Descripción generada automáticamente"/>
          <p:cNvPicPr preferRelativeResize="0"/>
          <p:nvPr/>
        </p:nvPicPr>
        <p:blipFill rotWithShape="1">
          <a:blip r:embed="rId6">
            <a:alphaModFix/>
          </a:blip>
          <a:srcRect/>
          <a:stretch/>
        </p:blipFill>
        <p:spPr>
          <a:xfrm>
            <a:off x="3140339" y="1516618"/>
            <a:ext cx="2868573" cy="1912382"/>
          </a:xfrm>
          <a:prstGeom prst="rect">
            <a:avLst/>
          </a:prstGeom>
          <a:noFill/>
          <a:ln>
            <a:noFill/>
          </a:ln>
        </p:spPr>
      </p:pic>
      <p:sp>
        <p:nvSpPr>
          <p:cNvPr id="119" name="Google Shape;119;p2"/>
          <p:cNvSpPr txBox="1"/>
          <p:nvPr/>
        </p:nvSpPr>
        <p:spPr>
          <a:xfrm>
            <a:off x="326575" y="242600"/>
            <a:ext cx="7693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3F3F3F"/>
                </a:solidFill>
                <a:latin typeface="Barlow"/>
                <a:ea typeface="Barlow"/>
                <a:cs typeface="Barlow"/>
                <a:sym typeface="Barlow"/>
              </a:rPr>
              <a:t>  Remise des communications officielles</a:t>
            </a:r>
            <a:endParaRPr sz="1400" b="0" i="0" u="none" strike="noStrike" cap="none">
              <a:solidFill>
                <a:srgbClr val="000000"/>
              </a:solidFill>
              <a:latin typeface="Arial"/>
              <a:ea typeface="Arial"/>
              <a:cs typeface="Arial"/>
              <a:sym typeface="Arial"/>
            </a:endParaRPr>
          </a:p>
        </p:txBody>
      </p:sp>
      <p:sp>
        <p:nvSpPr>
          <p:cNvPr id="120" name="Google Shape;120;p2"/>
          <p:cNvSpPr txBox="1"/>
          <p:nvPr/>
        </p:nvSpPr>
        <p:spPr>
          <a:xfrm>
            <a:off x="391849" y="827375"/>
            <a:ext cx="11641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sz="1300" b="0" i="0" u="none" strike="noStrike" cap="none">
              <a:solidFill>
                <a:srgbClr val="3F3F3F"/>
              </a:solidFill>
              <a:latin typeface="Barlow"/>
              <a:ea typeface="Barlow"/>
              <a:cs typeface="Barlow"/>
              <a:sym typeface="Barlow"/>
            </a:endParaRPr>
          </a:p>
        </p:txBody>
      </p:sp>
      <p:cxnSp>
        <p:nvCxnSpPr>
          <p:cNvPr id="121" name="Google Shape;121;p2"/>
          <p:cNvCxnSpPr/>
          <p:nvPr/>
        </p:nvCxnSpPr>
        <p:spPr>
          <a:xfrm rot="10800000" flipH="1">
            <a:off x="582479" y="1352670"/>
            <a:ext cx="1170000" cy="9600"/>
          </a:xfrm>
          <a:prstGeom prst="straightConnector1">
            <a:avLst/>
          </a:prstGeom>
          <a:noFill/>
          <a:ln w="19050" cap="flat" cmpd="sng">
            <a:solidFill>
              <a:srgbClr val="7FCFE5"/>
            </a:solidFill>
            <a:prstDash val="solid"/>
            <a:miter lim="800000"/>
            <a:headEnd type="none" w="sm" len="sm"/>
            <a:tailEnd type="none" w="sm" len="sm"/>
          </a:ln>
        </p:spPr>
      </p:cxnSp>
      <p:sp>
        <p:nvSpPr>
          <p:cNvPr id="122" name="Google Shape;122;p2"/>
          <p:cNvSpPr txBox="1"/>
          <p:nvPr/>
        </p:nvSpPr>
        <p:spPr>
          <a:xfrm>
            <a:off x="144800" y="3429001"/>
            <a:ext cx="2828400" cy="48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1</a:t>
            </a:r>
            <a:r>
              <a:rPr lang="es-ES" sz="1800" b="0" i="0" u="none" strike="noStrike" cap="none" baseline="30000">
                <a:solidFill>
                  <a:schemeClr val="lt1"/>
                </a:solidFill>
                <a:latin typeface="Barlow"/>
                <a:ea typeface="Barlow"/>
                <a:cs typeface="Barlow"/>
                <a:sym typeface="Barlow"/>
              </a:rPr>
              <a:t>re</a:t>
            </a:r>
            <a:r>
              <a:rPr lang="es-ES" sz="1800" b="0" i="0" u="none" strike="noStrike" cap="none">
                <a:solidFill>
                  <a:schemeClr val="lt1"/>
                </a:solidFill>
                <a:latin typeface="Barlow"/>
                <a:ea typeface="Barlow"/>
                <a:cs typeface="Barlow"/>
                <a:sym typeface="Barlow"/>
              </a:rPr>
              <a:t> communication</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arlow"/>
              <a:ea typeface="Barlow"/>
              <a:cs typeface="Barlow"/>
              <a:sym typeface="Barlow"/>
            </a:endParaRPr>
          </a:p>
        </p:txBody>
      </p:sp>
      <p:sp>
        <p:nvSpPr>
          <p:cNvPr id="123" name="Google Shape;123;p2"/>
          <p:cNvSpPr txBox="1"/>
          <p:nvPr/>
        </p:nvSpPr>
        <p:spPr>
          <a:xfrm>
            <a:off x="3150263" y="3429001"/>
            <a:ext cx="2828400" cy="48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1</a:t>
            </a:r>
            <a:r>
              <a:rPr lang="es-ES" sz="1800" b="0" i="0" u="none" strike="noStrike" cap="none" baseline="30000">
                <a:solidFill>
                  <a:schemeClr val="lt1"/>
                </a:solidFill>
                <a:latin typeface="Barlow"/>
                <a:ea typeface="Barlow"/>
                <a:cs typeface="Barlow"/>
                <a:sym typeface="Barlow"/>
              </a:rPr>
              <a:t>er</a:t>
            </a:r>
            <a:r>
              <a:rPr lang="es-ES" sz="1800" b="0" i="0" u="none" strike="noStrike" cap="none">
                <a:solidFill>
                  <a:schemeClr val="lt1"/>
                </a:solidFill>
                <a:latin typeface="Barlow"/>
                <a:ea typeface="Barlow"/>
                <a:cs typeface="Barlow"/>
                <a:sym typeface="Barlow"/>
              </a:rPr>
              <a:t> bulletin</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20%</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arlow"/>
              <a:ea typeface="Barlow"/>
              <a:cs typeface="Barlow"/>
              <a:sym typeface="Barlow"/>
            </a:endParaRPr>
          </a:p>
        </p:txBody>
      </p:sp>
      <p:sp>
        <p:nvSpPr>
          <p:cNvPr id="124" name="Google Shape;124;p2"/>
          <p:cNvSpPr txBox="1"/>
          <p:nvPr/>
        </p:nvSpPr>
        <p:spPr>
          <a:xfrm>
            <a:off x="6155750" y="3429150"/>
            <a:ext cx="2828400" cy="48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2</a:t>
            </a:r>
            <a:r>
              <a:rPr lang="es-ES" sz="1800" b="0" i="0" u="none" strike="noStrike" cap="none" baseline="30000">
                <a:solidFill>
                  <a:schemeClr val="lt1"/>
                </a:solidFill>
                <a:latin typeface="Barlow"/>
                <a:ea typeface="Barlow"/>
                <a:cs typeface="Barlow"/>
                <a:sym typeface="Barlow"/>
              </a:rPr>
              <a:t>e</a:t>
            </a:r>
            <a:r>
              <a:rPr lang="es-ES" sz="1800" b="0" i="0" u="none" strike="noStrike" cap="none">
                <a:solidFill>
                  <a:schemeClr val="lt1"/>
                </a:solidFill>
                <a:latin typeface="Barlow"/>
                <a:ea typeface="Barlow"/>
                <a:cs typeface="Barlow"/>
                <a:sym typeface="Barlow"/>
              </a:rPr>
              <a:t> bulletin</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20%</a:t>
            </a:r>
            <a:endParaRPr sz="1800" b="0" i="0" u="none" strike="noStrike" cap="none">
              <a:solidFill>
                <a:schemeClr val="lt1"/>
              </a:solidFill>
              <a:latin typeface="Barlow"/>
              <a:ea typeface="Barlow"/>
              <a:cs typeface="Barlow"/>
              <a:sym typeface="Barlow"/>
            </a:endParaRPr>
          </a:p>
        </p:txBody>
      </p:sp>
      <p:sp>
        <p:nvSpPr>
          <p:cNvPr id="125" name="Google Shape;125;p2"/>
          <p:cNvSpPr txBox="1"/>
          <p:nvPr/>
        </p:nvSpPr>
        <p:spPr>
          <a:xfrm>
            <a:off x="9176000" y="3429150"/>
            <a:ext cx="2828400" cy="4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3</a:t>
            </a:r>
            <a:r>
              <a:rPr lang="es-ES" sz="1800" b="0" i="0" u="none" strike="noStrike" cap="none" baseline="30000">
                <a:solidFill>
                  <a:schemeClr val="lt1"/>
                </a:solidFill>
                <a:latin typeface="Barlow"/>
                <a:ea typeface="Barlow"/>
                <a:cs typeface="Barlow"/>
                <a:sym typeface="Barlow"/>
              </a:rPr>
              <a:t>e</a:t>
            </a:r>
            <a:r>
              <a:rPr lang="es-ES" sz="1800" b="0" i="0" u="none" strike="noStrike" cap="none">
                <a:solidFill>
                  <a:schemeClr val="lt1"/>
                </a:solidFill>
                <a:latin typeface="Barlow"/>
                <a:ea typeface="Barlow"/>
                <a:cs typeface="Barlow"/>
                <a:sym typeface="Barlow"/>
              </a:rPr>
              <a:t> bulletin</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60%</a:t>
            </a:r>
            <a:endParaRPr sz="1800" b="0" i="0" u="none" strike="noStrike" cap="none">
              <a:solidFill>
                <a:schemeClr val="lt1"/>
              </a:solidFill>
              <a:latin typeface="Barlow"/>
              <a:ea typeface="Barlow"/>
              <a:cs typeface="Barlow"/>
              <a:sym typeface="Barlow"/>
            </a:endParaRPr>
          </a:p>
        </p:txBody>
      </p:sp>
      <p:sp>
        <p:nvSpPr>
          <p:cNvPr id="126" name="Google Shape;126;p2"/>
          <p:cNvSpPr txBox="1"/>
          <p:nvPr/>
        </p:nvSpPr>
        <p:spPr>
          <a:xfrm>
            <a:off x="187350" y="4032375"/>
            <a:ext cx="2730000" cy="196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chemeClr val="lt1"/>
                </a:solidFill>
                <a:latin typeface="Barlow"/>
                <a:ea typeface="Barlow"/>
                <a:cs typeface="Barlow"/>
                <a:sym typeface="Barlow"/>
              </a:rPr>
              <a:t>Appréciation rendue disponible aux parents sur Mozaïk portail au plus tard le 15 octobre.</a:t>
            </a:r>
            <a:endParaRPr sz="13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300"/>
              <a:buFont typeface="Arial"/>
              <a:buNone/>
            </a:pPr>
            <a:r>
              <a:rPr lang="es-ES" sz="1300" b="0" i="0" u="none" strike="noStrike" cap="none">
                <a:solidFill>
                  <a:schemeClr val="lt1"/>
                </a:solidFill>
                <a:latin typeface="Barlow"/>
                <a:ea typeface="Barlow"/>
                <a:cs typeface="Barlow"/>
                <a:sym typeface="Barlow"/>
              </a:rPr>
              <a:t>Cette communication écrite permet aux titulaires de vous transmettre une appréciation générale du cheminement de votre enfant en français et en mathématique. Elle vous informe aussi de son adaptation, de son comportement et de son attitude face aux tâches scolaires. </a:t>
            </a:r>
            <a:endParaRPr sz="17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arlow"/>
              <a:ea typeface="Barlow"/>
              <a:cs typeface="Barlow"/>
              <a:sym typeface="Barlow"/>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Barlow"/>
              <a:ea typeface="Barlow"/>
              <a:cs typeface="Barlow"/>
              <a:sym typeface="Barlow"/>
            </a:endParaRPr>
          </a:p>
        </p:txBody>
      </p:sp>
      <p:sp>
        <p:nvSpPr>
          <p:cNvPr id="127" name="Google Shape;127;p2"/>
          <p:cNvSpPr txBox="1"/>
          <p:nvPr/>
        </p:nvSpPr>
        <p:spPr>
          <a:xfrm>
            <a:off x="3204082" y="4181486"/>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chemeClr val="lt1"/>
                </a:solidFill>
                <a:latin typeface="Barlow"/>
                <a:ea typeface="Barlow"/>
                <a:cs typeface="Barlow"/>
                <a:sym typeface="Barlow"/>
              </a:rPr>
              <a:t>Bulletin rendu disponible aux parents sur Mozaïk portail au plus tard le </a:t>
            </a:r>
            <a:r>
              <a:rPr lang="es-ES" sz="1300">
                <a:solidFill>
                  <a:schemeClr val="lt1"/>
                </a:solidFill>
                <a:latin typeface="Barlow"/>
                <a:ea typeface="Barlow"/>
                <a:cs typeface="Barlow"/>
                <a:sym typeface="Barlow"/>
              </a:rPr>
              <a:t>13 </a:t>
            </a:r>
            <a:r>
              <a:rPr lang="es-ES" sz="1300" b="0" i="0" u="none" strike="noStrike" cap="none">
                <a:solidFill>
                  <a:schemeClr val="lt1"/>
                </a:solidFill>
                <a:latin typeface="Barlow"/>
                <a:ea typeface="Barlow"/>
                <a:cs typeface="Barlow"/>
                <a:sym typeface="Barlow"/>
              </a:rPr>
              <a:t> novembre.</a:t>
            </a:r>
            <a:endParaRPr sz="13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chemeClr val="lt1"/>
                </a:solidFill>
                <a:latin typeface="Barlow"/>
                <a:ea typeface="Barlow"/>
                <a:cs typeface="Barlow"/>
                <a:sym typeface="Barlow"/>
              </a:rPr>
              <a:t>Rencontre individuelle des parents de chaque élève.</a:t>
            </a:r>
            <a:endParaRPr sz="1300" b="0" i="0" u="none" strike="noStrike" cap="none">
              <a:solidFill>
                <a:srgbClr val="000000"/>
              </a:solidFill>
              <a:latin typeface="Arial"/>
              <a:ea typeface="Arial"/>
              <a:cs typeface="Arial"/>
              <a:sym typeface="Arial"/>
            </a:endParaRPr>
          </a:p>
        </p:txBody>
      </p:sp>
      <p:sp>
        <p:nvSpPr>
          <p:cNvPr id="128" name="Google Shape;128;p2"/>
          <p:cNvSpPr txBox="1"/>
          <p:nvPr/>
        </p:nvSpPr>
        <p:spPr>
          <a:xfrm>
            <a:off x="6220800" y="4161199"/>
            <a:ext cx="2730000" cy="191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chemeClr val="lt1"/>
                </a:solidFill>
                <a:latin typeface="Barlow"/>
                <a:ea typeface="Barlow"/>
                <a:cs typeface="Barlow"/>
                <a:sym typeface="Barlow"/>
              </a:rPr>
              <a:t>Bulletin rendu disponible aux parents sur Mozaïk portail au plus tard le </a:t>
            </a:r>
            <a:r>
              <a:rPr lang="es-ES" sz="1300">
                <a:solidFill>
                  <a:schemeClr val="lt1"/>
                </a:solidFill>
                <a:latin typeface="Barlow"/>
                <a:ea typeface="Barlow"/>
                <a:cs typeface="Barlow"/>
                <a:sym typeface="Barlow"/>
              </a:rPr>
              <a:t>26 février.</a:t>
            </a:r>
            <a:endParaRPr sz="13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chemeClr val="lt1"/>
                </a:solidFill>
                <a:latin typeface="Barlow"/>
                <a:ea typeface="Barlow"/>
                <a:cs typeface="Barlow"/>
                <a:sym typeface="Barlow"/>
              </a:rPr>
              <a:t>Rencontre des parents sur invitation.</a:t>
            </a:r>
            <a:endParaRPr sz="1300" b="0" i="0" u="none" strike="noStrike" cap="none">
              <a:solidFill>
                <a:schemeClr val="lt1"/>
              </a:solidFill>
              <a:latin typeface="Barlow"/>
              <a:ea typeface="Barlow"/>
              <a:cs typeface="Barlow"/>
              <a:sym typeface="Barlow"/>
            </a:endParaRPr>
          </a:p>
        </p:txBody>
      </p:sp>
      <p:sp>
        <p:nvSpPr>
          <p:cNvPr id="129" name="Google Shape;129;p2"/>
          <p:cNvSpPr txBox="1"/>
          <p:nvPr/>
        </p:nvSpPr>
        <p:spPr>
          <a:xfrm>
            <a:off x="9237525" y="4161050"/>
            <a:ext cx="2730000" cy="191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chemeClr val="lt1"/>
                </a:solidFill>
                <a:latin typeface="Barlow"/>
                <a:ea typeface="Barlow"/>
                <a:cs typeface="Barlow"/>
                <a:sym typeface="Barlow"/>
              </a:rPr>
              <a:t>Bulletin rendu disponible aux parents sur Mozaïk portail au plus tard le </a:t>
            </a:r>
            <a:r>
              <a:rPr lang="es-ES" sz="1300">
                <a:solidFill>
                  <a:schemeClr val="lt1"/>
                </a:solidFill>
                <a:latin typeface="Barlow"/>
                <a:ea typeface="Barlow"/>
                <a:cs typeface="Barlow"/>
                <a:sym typeface="Barlow"/>
              </a:rPr>
              <a:t>27 juin.</a:t>
            </a:r>
            <a:endParaRPr sz="13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300"/>
              <a:buFont typeface="Arial"/>
              <a:buNone/>
            </a:pPr>
            <a:r>
              <a:rPr lang="es-ES" sz="1300" b="0" i="0" u="none" strike="noStrike" cap="none">
                <a:solidFill>
                  <a:schemeClr val="lt1"/>
                </a:solidFill>
                <a:latin typeface="Barlow"/>
                <a:ea typeface="Barlow"/>
                <a:cs typeface="Barlow"/>
                <a:sym typeface="Barlow"/>
              </a:rPr>
              <a:t>Des évaluations de fin d’année peuvent être proposées en mai et juin. Il est important d’en informer le titulaire avant la planification d’un voyage ou la prise d’un rendez-vous.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p:nvPr/>
        </p:nvSpPr>
        <p:spPr>
          <a:xfrm>
            <a:off x="326575" y="242600"/>
            <a:ext cx="11770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s-ES" sz="2200" b="0" i="0" u="none" strike="noStrike" cap="none">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sz="1800" b="0" i="0" u="none" strike="noStrike" cap="none">
              <a:solidFill>
                <a:srgbClr val="000000"/>
              </a:solidFill>
              <a:latin typeface="Arial"/>
              <a:ea typeface="Arial"/>
              <a:cs typeface="Arial"/>
              <a:sym typeface="Arial"/>
            </a:endParaRPr>
          </a:p>
        </p:txBody>
      </p:sp>
      <p:sp>
        <p:nvSpPr>
          <p:cNvPr id="135" name="Google Shape;135;p3"/>
          <p:cNvSpPr txBox="1"/>
          <p:nvPr/>
        </p:nvSpPr>
        <p:spPr>
          <a:xfrm>
            <a:off x="326575" y="982225"/>
            <a:ext cx="9760500" cy="21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rgbClr val="000000"/>
                </a:solidFill>
                <a:latin typeface="Barlow"/>
                <a:ea typeface="Barlow"/>
                <a:cs typeface="Barlow"/>
                <a:sym typeface="Barlow"/>
              </a:rPr>
              <a:t> Deux des compétences suivantes feront l’objet de commentaires écrits dans les bulletins de la 1</a:t>
            </a:r>
            <a:r>
              <a:rPr lang="es-ES" sz="1300" b="0" i="0" u="none" strike="noStrike" cap="none" baseline="30000">
                <a:solidFill>
                  <a:srgbClr val="000000"/>
                </a:solidFill>
                <a:latin typeface="Barlow"/>
                <a:ea typeface="Barlow"/>
                <a:cs typeface="Barlow"/>
                <a:sym typeface="Barlow"/>
              </a:rPr>
              <a:t>re</a:t>
            </a:r>
            <a:r>
              <a:rPr lang="es-ES" sz="1300" b="0" i="0" u="none" strike="noStrike" cap="none">
                <a:solidFill>
                  <a:srgbClr val="000000"/>
                </a:solidFill>
                <a:latin typeface="Barlow"/>
                <a:ea typeface="Barlow"/>
                <a:cs typeface="Barlow"/>
                <a:sym typeface="Barlow"/>
              </a:rPr>
              <a:t> et de la 3</a:t>
            </a:r>
            <a:r>
              <a:rPr lang="es-ES" sz="1300" b="0" i="0" u="none" strike="noStrike" cap="none" baseline="30000">
                <a:solidFill>
                  <a:srgbClr val="000000"/>
                </a:solidFill>
                <a:latin typeface="Barlow"/>
                <a:ea typeface="Barlow"/>
                <a:cs typeface="Barlow"/>
                <a:sym typeface="Barlow"/>
              </a:rPr>
              <a:t>e</a:t>
            </a:r>
            <a:r>
              <a:rPr lang="es-ES" sz="1300" b="0" i="0" u="none" strike="noStrike" cap="none">
                <a:solidFill>
                  <a:srgbClr val="000000"/>
                </a:solidFill>
                <a:latin typeface="Barlow"/>
                <a:ea typeface="Barlow"/>
                <a:cs typeface="Barlow"/>
                <a:sym typeface="Barlow"/>
              </a:rPr>
              <a:t> étape.</a:t>
            </a:r>
            <a:endParaRPr sz="1300" b="0" i="0" u="none" strike="noStrike" cap="none">
              <a:solidFill>
                <a:srgbClr val="000000"/>
              </a:solidFill>
              <a:latin typeface="Barlow"/>
              <a:ea typeface="Barlow"/>
              <a:cs typeface="Barlow"/>
              <a:sym typeface="Barlow"/>
            </a:endParaRPr>
          </a:p>
        </p:txBody>
      </p:sp>
      <p:cxnSp>
        <p:nvCxnSpPr>
          <p:cNvPr id="136" name="Google Shape;136;p3"/>
          <p:cNvCxnSpPr/>
          <p:nvPr/>
        </p:nvCxnSpPr>
        <p:spPr>
          <a:xfrm>
            <a:off x="450293" y="1362270"/>
            <a:ext cx="1229100" cy="0"/>
          </a:xfrm>
          <a:prstGeom prst="straightConnector1">
            <a:avLst/>
          </a:prstGeom>
          <a:noFill/>
          <a:ln w="19050" cap="flat" cmpd="sng">
            <a:solidFill>
              <a:srgbClr val="E78A61"/>
            </a:solidFill>
            <a:prstDash val="solid"/>
            <a:miter lim="800000"/>
            <a:headEnd type="none" w="sm" len="sm"/>
            <a:tailEnd type="none" w="sm" len="sm"/>
          </a:ln>
        </p:spPr>
      </p:cxnSp>
      <p:sp>
        <p:nvSpPr>
          <p:cNvPr id="137" name="Google Shape;137;p3"/>
          <p:cNvSpPr txBox="1"/>
          <p:nvPr/>
        </p:nvSpPr>
        <p:spPr>
          <a:xfrm>
            <a:off x="391885" y="1853241"/>
            <a:ext cx="5206481"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38" name="Google Shape;138;p3"/>
          <p:cNvGraphicFramePr/>
          <p:nvPr/>
        </p:nvGraphicFramePr>
        <p:xfrm>
          <a:off x="919825" y="1685575"/>
          <a:ext cx="3000000" cy="3000000"/>
        </p:xfrm>
        <a:graphic>
          <a:graphicData uri="http://schemas.openxmlformats.org/drawingml/2006/table">
            <a:tbl>
              <a:tblPr>
                <a:noFill/>
                <a:tableStyleId>{FD0BB237-B9F7-4D7B-94CA-BCD79E620BBB}</a:tableStyleId>
              </a:tblPr>
              <a:tblGrid>
                <a:gridCol w="542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latin typeface="Barlow"/>
                          <a:ea typeface="Barlow"/>
                          <a:cs typeface="Barlow"/>
                          <a:sym typeface="Barlow"/>
                        </a:rPr>
                        <a:t>Compétences à la section 3 du bulletin</a:t>
                      </a:r>
                      <a:endParaRPr sz="1400" b="1" u="none" strike="noStrike" cap="none">
                        <a:latin typeface="Barlow"/>
                        <a:ea typeface="Barlow"/>
                        <a:cs typeface="Barlow"/>
                        <a:sym typeface="Barlow"/>
                      </a:endParaRPr>
                    </a:p>
                  </a:txBody>
                  <a:tcPr marL="91425" marR="91425" marT="91425" marB="91425">
                    <a:solidFill>
                      <a:srgbClr val="B2CB7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1</a:t>
                      </a:r>
                      <a:r>
                        <a:rPr lang="es-ES" sz="1400" u="none" strike="noStrike" cap="none" baseline="30000">
                          <a:latin typeface="Barlow Medium"/>
                          <a:ea typeface="Barlow Medium"/>
                          <a:cs typeface="Barlow Medium"/>
                          <a:sym typeface="Barlow Medium"/>
                        </a:rPr>
                        <a:t>re</a:t>
                      </a:r>
                      <a:r>
                        <a:rPr lang="es-ES" sz="1400" u="none" strike="noStrike" cap="none">
                          <a:latin typeface="Barlow Medium"/>
                          <a:ea typeface="Barlow Medium"/>
                          <a:cs typeface="Barlow Medium"/>
                          <a:sym typeface="Barlow Medium"/>
                        </a:rPr>
                        <a:t> étape</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2</a:t>
                      </a:r>
                      <a:r>
                        <a:rPr lang="es-ES" sz="1400" u="none" strike="noStrike" cap="none" baseline="30000">
                          <a:latin typeface="Barlow Medium"/>
                          <a:ea typeface="Barlow Medium"/>
                          <a:cs typeface="Barlow Medium"/>
                          <a:sym typeface="Barlow Medium"/>
                        </a:rPr>
                        <a:t>e</a:t>
                      </a:r>
                      <a:r>
                        <a:rPr lang="es-ES" sz="1400" u="none" strike="noStrike" cap="none">
                          <a:latin typeface="Barlow Medium"/>
                          <a:ea typeface="Barlow Medium"/>
                          <a:cs typeface="Barlow Medium"/>
                          <a:sym typeface="Barlow Medium"/>
                        </a:rPr>
                        <a:t> étape</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3</a:t>
                      </a:r>
                      <a:r>
                        <a:rPr lang="es-ES" sz="1400" u="none" strike="noStrike" cap="none" baseline="30000">
                          <a:latin typeface="Barlow Medium"/>
                          <a:ea typeface="Barlow Medium"/>
                          <a:cs typeface="Barlow Medium"/>
                          <a:sym typeface="Barlow Medium"/>
                        </a:rPr>
                        <a:t>e </a:t>
                      </a:r>
                      <a:r>
                        <a:rPr lang="es-ES" sz="1400" u="none" strike="noStrike" cap="none">
                          <a:latin typeface="Barlow Medium"/>
                          <a:ea typeface="Barlow Medium"/>
                          <a:cs typeface="Barlow Medium"/>
                          <a:sym typeface="Barlow Medium"/>
                        </a:rPr>
                        <a:t>étape</a:t>
                      </a:r>
                      <a:endParaRPr sz="1400" u="none" strike="noStrike" cap="none">
                        <a:latin typeface="Barlow Medium"/>
                        <a:ea typeface="Barlow Medium"/>
                        <a:cs typeface="Barlow Medium"/>
                        <a:sym typeface="Barlow Medium"/>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Organiser son travail</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solidFill>
                      <a:srgbClr val="B2CB7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Travailler en équipe</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B2CB7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Savoir communiquer</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solidFill>
                      <a:srgbClr val="B2CB7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Exercer son jugement critique</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B2CB7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
        <p:nvSpPr>
          <p:cNvPr id="139" name="Google Shape;139;p3"/>
          <p:cNvSpPr txBox="1"/>
          <p:nvPr/>
        </p:nvSpPr>
        <p:spPr>
          <a:xfrm>
            <a:off x="8448475" y="5031650"/>
            <a:ext cx="3572100" cy="1708500"/>
          </a:xfrm>
          <a:prstGeom prst="rect">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900"/>
              <a:buFont typeface="Arial"/>
              <a:buNone/>
            </a:pPr>
            <a:r>
              <a:rPr lang="es-ES" sz="900" b="0" i="0" u="none" strike="noStrike" cap="none">
                <a:solidFill>
                  <a:schemeClr val="dk1"/>
                </a:solidFill>
                <a:latin typeface="Barlow"/>
                <a:ea typeface="Barlow"/>
                <a:cs typeface="Barlow"/>
                <a:sym typeface="Barlow"/>
              </a:rPr>
              <a:t>Précisions : Ces commentaires, qui sont transmis aux </a:t>
            </a:r>
            <a:r>
              <a:rPr lang="es-ES" sz="900" b="1" i="0" u="none" strike="noStrike" cap="none">
                <a:solidFill>
                  <a:schemeClr val="dk1"/>
                </a:solidFill>
                <a:latin typeface="Barlow"/>
                <a:ea typeface="Barlow"/>
                <a:cs typeface="Barlow"/>
                <a:sym typeface="Barlow"/>
              </a:rPr>
              <a:t>étapes 1 et 3</a:t>
            </a:r>
            <a:r>
              <a:rPr lang="es-ES" sz="900" b="0" i="0" u="none" strike="noStrike" cap="none">
                <a:solidFill>
                  <a:schemeClr val="dk1"/>
                </a:solidFill>
                <a:latin typeface="Barlow"/>
                <a:ea typeface="Barlow"/>
                <a:cs typeface="Barlow"/>
                <a:sym typeface="Barlow"/>
              </a:rPr>
              <a:t> au primaire et au secondaire, peuvent porter sur les mêmes compétences ou sur des compétences différentes au début et à la fin de l'année - il est à noter que les commentaires sur ces compétences ne reposent pas sur une évaluation formelle. (</a:t>
            </a:r>
            <a:r>
              <a:rPr lang="es-ES" sz="900" b="0" i="0" u="sng" strike="noStrike" cap="none">
                <a:solidFill>
                  <a:schemeClr val="hlink"/>
                </a:solidFill>
                <a:latin typeface="Barlow"/>
                <a:ea typeface="Barlow"/>
                <a:cs typeface="Barlow"/>
                <a:sym typeface="Barlow"/>
                <a:hlinkClick r:id="rId3"/>
              </a:rPr>
              <a:t>http://www.education.gouv.qc.ca/fileadmin/site_web/documents/dpse/evaluation/LesChoixDeNotreEcole_DocSoutien_f.pdf</a:t>
            </a:r>
            <a:r>
              <a:rPr lang="es-ES" sz="900" b="0" i="0" u="none" strike="noStrike" cap="none">
                <a:solidFill>
                  <a:schemeClr val="dk1"/>
                </a:solidFill>
                <a:latin typeface="Barlow"/>
                <a:ea typeface="Barlow"/>
                <a:cs typeface="Barlow"/>
                <a:sym typeface="Barlow"/>
              </a:rPr>
              <a:t>)</a:t>
            </a:r>
            <a:endParaRPr sz="900" b="0" i="0" u="none" strike="noStrike" cap="none">
              <a:solidFill>
                <a:schemeClr val="dk1"/>
              </a:solidFill>
              <a:latin typeface="Barlow"/>
              <a:ea typeface="Barlow"/>
              <a:cs typeface="Barlow"/>
              <a:sym typeface="Barlow"/>
            </a:endParaRPr>
          </a:p>
          <a:p>
            <a:pPr marL="0" marR="0" lvl="0" indent="0" algn="just"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Barlow"/>
              <a:ea typeface="Barlow"/>
              <a:cs typeface="Barlow"/>
              <a:sym typeface="Barlow"/>
            </a:endParaRPr>
          </a:p>
          <a:p>
            <a:pPr marL="0" marR="0" lvl="0" indent="0" algn="just"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r>
              <a:rPr lang="es-ES" sz="900" b="0" i="0" u="none" strike="noStrike" cap="none">
                <a:solidFill>
                  <a:schemeClr val="dk1"/>
                </a:solidFill>
                <a:latin typeface="Barlow"/>
                <a:ea typeface="Barlow"/>
                <a:cs typeface="Barlow"/>
                <a:sym typeface="Barlow"/>
              </a:rPr>
              <a:t>Cette information s’adresse aux enseignants et doit être retirée de la version remise aux parents.</a:t>
            </a:r>
            <a:endParaRPr sz="900" b="0" i="0" u="none" strike="noStrike" cap="none">
              <a:solidFill>
                <a:schemeClr val="dk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s-ES" sz="3000" b="0" i="0" u="none" strike="noStrike" cap="none">
                <a:solidFill>
                  <a:srgbClr val="3F3F3F"/>
                </a:solidFill>
                <a:latin typeface="Barlow"/>
                <a:ea typeface="Barlow"/>
                <a:cs typeface="Barlow"/>
                <a:sym typeface="Barlow"/>
              </a:rPr>
              <a:t>Les compétences évaluées</a:t>
            </a:r>
            <a:endParaRPr sz="1200" b="0" i="0" u="none" strike="noStrike" cap="none">
              <a:solidFill>
                <a:srgbClr val="000000"/>
              </a:solidFill>
              <a:latin typeface="Arial"/>
              <a:ea typeface="Arial"/>
              <a:cs typeface="Arial"/>
              <a:sym typeface="Arial"/>
            </a:endParaRPr>
          </a:p>
        </p:txBody>
      </p:sp>
      <p:sp>
        <p:nvSpPr>
          <p:cNvPr id="145" name="Google Shape;145;p4"/>
          <p:cNvSpPr txBox="1"/>
          <p:nvPr/>
        </p:nvSpPr>
        <p:spPr>
          <a:xfrm>
            <a:off x="5888386" y="350309"/>
            <a:ext cx="1822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3F3F3F"/>
                </a:solidFill>
                <a:latin typeface="Barlow"/>
                <a:ea typeface="Barlow"/>
                <a:cs typeface="Barlow"/>
                <a:sym typeface="Barlow"/>
              </a:rPr>
              <a:t>3</a:t>
            </a:r>
            <a:r>
              <a:rPr lang="es-ES" sz="1800" b="1" i="0" u="none" strike="noStrike" cap="none" baseline="30000">
                <a:solidFill>
                  <a:srgbClr val="3F3F3F"/>
                </a:solidFill>
                <a:latin typeface="Barlow"/>
                <a:ea typeface="Barlow"/>
                <a:cs typeface="Barlow"/>
                <a:sym typeface="Barlow"/>
              </a:rPr>
              <a:t>e</a:t>
            </a:r>
            <a:r>
              <a:rPr lang="es-ES" sz="1800" b="1" i="0" u="none" strike="noStrike" cap="none">
                <a:solidFill>
                  <a:srgbClr val="3F3F3F"/>
                </a:solidFill>
                <a:latin typeface="Barlow"/>
                <a:ea typeface="Barlow"/>
                <a:cs typeface="Barlow"/>
                <a:sym typeface="Barlow"/>
              </a:rPr>
              <a:t> année</a:t>
            </a:r>
            <a:endParaRPr sz="1400" b="1" i="0" u="none" strike="noStrike" cap="none">
              <a:solidFill>
                <a:srgbClr val="000000"/>
              </a:solidFill>
              <a:latin typeface="Arial"/>
              <a:ea typeface="Arial"/>
              <a:cs typeface="Arial"/>
              <a:sym typeface="Arial"/>
            </a:endParaRPr>
          </a:p>
        </p:txBody>
      </p:sp>
      <p:cxnSp>
        <p:nvCxnSpPr>
          <p:cNvPr id="146" name="Google Shape;146;p4"/>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47" name="Google Shape;147;p4"/>
          <p:cNvGraphicFramePr/>
          <p:nvPr/>
        </p:nvGraphicFramePr>
        <p:xfrm>
          <a:off x="391875" y="1272975"/>
          <a:ext cx="3000000" cy="3000000"/>
        </p:xfrm>
        <a:graphic>
          <a:graphicData uri="http://schemas.openxmlformats.org/drawingml/2006/table">
            <a:tbl>
              <a:tblPr>
                <a:noFill/>
                <a:tableStyleId>{FD0BB237-B9F7-4D7B-94CA-BCD79E620BBB}</a:tableStyleId>
              </a:tblPr>
              <a:tblGrid>
                <a:gridCol w="1433975">
                  <a:extLst>
                    <a:ext uri="{9D8B030D-6E8A-4147-A177-3AD203B41FA5}">
                      <a16:colId xmlns:a16="http://schemas.microsoft.com/office/drawing/2014/main" val="20000"/>
                    </a:ext>
                  </a:extLst>
                </a:gridCol>
                <a:gridCol w="231647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145130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Disciplines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Compétences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1</a:t>
                      </a:r>
                      <a:r>
                        <a:rPr lang="es-ES" sz="1300" u="none" strike="noStrike" cap="none" baseline="30000">
                          <a:latin typeface="Barlow"/>
                          <a:ea typeface="Barlow"/>
                          <a:cs typeface="Barlow"/>
                          <a:sym typeface="Barlow"/>
                        </a:rPr>
                        <a:t>re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a:t>
                      </a:r>
                      <a:r>
                        <a:rPr lang="es-ES" sz="1300" u="none" strike="noStrike" cap="none" baseline="30000">
                          <a:latin typeface="Barlow"/>
                          <a:ea typeface="Barlow"/>
                          <a:cs typeface="Barlow"/>
                          <a:sym typeface="Barlow"/>
                        </a:rPr>
                        <a:t>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3</a:t>
                      </a:r>
                      <a:r>
                        <a:rPr lang="es-ES" sz="1300" u="none" strike="noStrike" cap="none" baseline="30000">
                          <a:latin typeface="Barlow"/>
                          <a:ea typeface="Barlow"/>
                          <a:cs typeface="Barlow"/>
                          <a:sym typeface="Barlow"/>
                        </a:rPr>
                        <a:t>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(60 %)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Nature des évaluations</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Les conversations et les observations des enseignants ainsi que les productions de l’élève permettent de recueillir des informations tout au long de sa progression. En variant les preuves d’apprentissage, le portrait obtenu est beaucoup plus complet et le jugement final est plus représentatif des acquis de l’élève. Il est à noter que pour produire le résultat au bulletin, les enseignants ont appuyé leur jugement sur les traces les plus récentes et les plus pertinentes.</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709100">
                <a:tc rowSpan="3">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Français</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Lire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(50 %)</a:t>
                      </a: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Entretien, lecture interactive, production (questionnaire, fiche de lecture, </a:t>
                      </a:r>
                      <a:r>
                        <a:rPr lang="es-ES" sz="1000" u="none" strike="noStrike" cap="none">
                          <a:solidFill>
                            <a:schemeClr val="dk1"/>
                          </a:solidFill>
                          <a:latin typeface="Barlow"/>
                          <a:ea typeface="Barlow"/>
                          <a:cs typeface="Barlow"/>
                          <a:sym typeface="Barlow"/>
                        </a:rPr>
                        <a:t>carnet de lecture</a:t>
                      </a:r>
                      <a:r>
                        <a:rPr lang="es-ES" sz="1000" u="none" strike="noStrike" cap="none">
                          <a:latin typeface="Barlow"/>
                          <a:ea typeface="Barlow"/>
                          <a:cs typeface="Barlow"/>
                          <a:sym typeface="Barlow"/>
                        </a:rPr>
                        <a:t>), cercle de lecture, atelier de lecture, etc.</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709100">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Écrire</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(30 %)</a:t>
                      </a: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Écriture quotidienne (</a:t>
                      </a:r>
                      <a:r>
                        <a:rPr lang="es-ES" sz="1000" u="none" strike="noStrike" cap="none">
                          <a:solidFill>
                            <a:schemeClr val="dk1"/>
                          </a:solidFill>
                          <a:latin typeface="Barlow"/>
                          <a:ea typeface="Barlow"/>
                          <a:cs typeface="Barlow"/>
                          <a:sym typeface="Barlow"/>
                        </a:rPr>
                        <a:t>atelier d’écriture, j</a:t>
                      </a:r>
                      <a:r>
                        <a:rPr lang="es-ES" sz="1000" u="none" strike="noStrike" cap="none">
                          <a:latin typeface="Barlow"/>
                          <a:ea typeface="Barlow"/>
                          <a:cs typeface="Barlow"/>
                          <a:sym typeface="Barlow"/>
                        </a:rPr>
                        <a:t>ournal d’écriture, écriture libre, écriture à partir d’une image ou d’un thème), appropriation des mots d’orthographe (jeux, manipulation), maitrise des connaissances dans un contexte signifiant.</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709100">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Communiquer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(20 %)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300"/>
                        <a:buFont typeface="Arial"/>
                        <a:buNone/>
                      </a:pPr>
                      <a:endParaRPr sz="3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600"/>
                        <a:buFont typeface="Arial"/>
                        <a:buNone/>
                      </a:pPr>
                      <a:r>
                        <a:rPr lang="es-ES" sz="600" u="none" strike="noStrike" cap="none">
                          <a:latin typeface="Barlow"/>
                          <a:ea typeface="Barlow"/>
                          <a:cs typeface="Barlow"/>
                          <a:sym typeface="Barlow"/>
                        </a:rPr>
                        <a:t>La qualité de la communication et de l’écoute sont évaluées.</a:t>
                      </a:r>
                      <a:endParaRPr sz="6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Prise de parole préparée (exposé oral préparé en classe, démonstration), prise de parole spontanée (causerie, discussion collective, entretien, cercle de lecture, discussion en sous-groupe, mini-débat, saynète, improvisation).</a:t>
                      </a:r>
                      <a:endParaRPr sz="1000" u="none" strike="noStrike" cap="none">
                        <a:latin typeface="Barlow"/>
                        <a:ea typeface="Barlow"/>
                        <a:cs typeface="Barlow"/>
                        <a:sym typeface="Barlow"/>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929200">
                <a:tc rowSpan="2">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Mathématique</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Résoudre une situation-problème (30%)</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300"/>
                        <a:buFont typeface="Arial"/>
                        <a:buNone/>
                      </a:pPr>
                      <a:endParaRPr sz="300" u="none" strike="noStrike" cap="none">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r>
                        <a:rPr lang="es-ES" sz="600" u="none" strike="noStrike" cap="none">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sz="600" i="1"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s-ES" sz="1000" u="none" strike="noStrike" cap="none">
                          <a:solidFill>
                            <a:srgbClr val="000000"/>
                          </a:solidFill>
                          <a:latin typeface="Barlow"/>
                          <a:ea typeface="Barlow"/>
                          <a:cs typeface="Barlow"/>
                          <a:sym typeface="Barlow"/>
                        </a:rPr>
                        <a:t>Les modèles de situations-problèmes proposés aux élèves sont variés : situation authentique (ex.: préparer un diner pour la classe), projet créatif impliquant des contraintes mathématiques (ex.: créer un robot), situation-problème sous forme plus classique, tâche où l’élève doit inventer un problème mathématique en respectant une liste de contraintes ou de consignes, problème ouvert, etc.</a:t>
                      </a:r>
                      <a:endParaRPr sz="1000" u="none" strike="noStrike" cap="none">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839275">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Utiliser un raisonnement mathématique (70 %)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300"/>
                        <a:buFont typeface="Arial"/>
                        <a:buNone/>
                      </a:pPr>
                      <a:endParaRPr sz="300" u="none" strike="noStrike" cap="none">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r>
                        <a:rPr lang="es-ES" sz="600" u="none" strike="noStrike" cap="none">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démontrer la  compréhension des concepts et des processus.</a:t>
                      </a:r>
                      <a:endParaRPr sz="6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Les modèles de situations d’application proposés aux élèves sont variés : problème ouvert, court problème écrit, situation d’application sous forme plus classique, photo-problème, etc. Les entretiens mathématiques, les observations, les questionnaires peuvent servir à vérifier la compréhension des concepts et processus.</a:t>
                      </a:r>
                      <a:endParaRPr sz="1000" u="none" strike="noStrike" cap="none">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8" name="Google Shape;148;p4"/>
          <p:cNvSpPr txBox="1"/>
          <p:nvPr/>
        </p:nvSpPr>
        <p:spPr>
          <a:xfrm>
            <a:off x="326575" y="580275"/>
            <a:ext cx="6546900" cy="6927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s-ES" sz="1100" b="0" i="1" u="none" strike="noStrike" cap="none">
                <a:solidFill>
                  <a:srgbClr val="7BC49C"/>
                </a:solidFill>
                <a:latin typeface="Arial"/>
                <a:ea typeface="Arial"/>
                <a:cs typeface="Arial"/>
                <a:sym typeface="Arial"/>
              </a:rPr>
              <a:t>Même si aucun résultat n’est communiqué pour une compétence disciplinaire à une étape donnée, l’élève sera tout de même amené à développer cette compétence et bénéficiera de rétroactions fréquentes de son enseignant. </a:t>
            </a:r>
            <a:endParaRPr sz="1400" b="0" i="0" u="none" strike="noStrike" cap="none">
              <a:solidFill>
                <a:srgbClr val="7BC49C"/>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5"/>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3F3F3F"/>
                </a:solidFill>
                <a:latin typeface="Barlow"/>
                <a:ea typeface="Barlow"/>
                <a:cs typeface="Barlow"/>
                <a:sym typeface="Barlow"/>
              </a:rPr>
              <a:t>Les compétences évaluées</a:t>
            </a:r>
            <a:endParaRPr sz="1400" b="0" i="0" u="none" strike="noStrike" cap="none">
              <a:solidFill>
                <a:srgbClr val="000000"/>
              </a:solidFill>
              <a:latin typeface="Arial"/>
              <a:ea typeface="Arial"/>
              <a:cs typeface="Arial"/>
              <a:sym typeface="Arial"/>
            </a:endParaRPr>
          </a:p>
        </p:txBody>
      </p:sp>
      <p:sp>
        <p:nvSpPr>
          <p:cNvPr id="154" name="Google Shape;154;p5"/>
          <p:cNvSpPr txBox="1"/>
          <p:nvPr/>
        </p:nvSpPr>
        <p:spPr>
          <a:xfrm>
            <a:off x="391886" y="827372"/>
            <a:ext cx="1822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3F3F3F"/>
                </a:solidFill>
                <a:latin typeface="Barlow"/>
                <a:ea typeface="Barlow"/>
                <a:cs typeface="Barlow"/>
                <a:sym typeface="Barlow"/>
              </a:rPr>
              <a:t>3</a:t>
            </a:r>
            <a:r>
              <a:rPr lang="es-ES" sz="1800" b="1" i="0" u="none" strike="noStrike" cap="none" baseline="30000">
                <a:solidFill>
                  <a:srgbClr val="3F3F3F"/>
                </a:solidFill>
                <a:latin typeface="Barlow"/>
                <a:ea typeface="Barlow"/>
                <a:cs typeface="Barlow"/>
                <a:sym typeface="Barlow"/>
              </a:rPr>
              <a:t>e</a:t>
            </a:r>
            <a:r>
              <a:rPr lang="es-ES" sz="1800" b="1" i="0" u="none" strike="noStrike" cap="none">
                <a:solidFill>
                  <a:srgbClr val="3F3F3F"/>
                </a:solidFill>
                <a:latin typeface="Barlow"/>
                <a:ea typeface="Barlow"/>
                <a:cs typeface="Barlow"/>
                <a:sym typeface="Barlow"/>
              </a:rPr>
              <a:t> année</a:t>
            </a:r>
            <a:endParaRPr sz="1400" b="1" i="0" u="none" strike="noStrike" cap="none">
              <a:solidFill>
                <a:srgbClr val="000000"/>
              </a:solidFill>
              <a:latin typeface="Arial"/>
              <a:ea typeface="Arial"/>
              <a:cs typeface="Arial"/>
              <a:sym typeface="Arial"/>
            </a:endParaRPr>
          </a:p>
        </p:txBody>
      </p:sp>
      <p:cxnSp>
        <p:nvCxnSpPr>
          <p:cNvPr id="155" name="Google Shape;155;p5"/>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56" name="Google Shape;156;p5"/>
          <p:cNvGraphicFramePr/>
          <p:nvPr>
            <p:extLst>
              <p:ext uri="{D42A27DB-BD31-4B8C-83A1-F6EECF244321}">
                <p14:modId xmlns:p14="http://schemas.microsoft.com/office/powerpoint/2010/main" val="4279613447"/>
              </p:ext>
            </p:extLst>
          </p:nvPr>
        </p:nvGraphicFramePr>
        <p:xfrm>
          <a:off x="391875" y="1315575"/>
          <a:ext cx="11287100" cy="5473605"/>
        </p:xfrm>
        <a:graphic>
          <a:graphicData uri="http://schemas.openxmlformats.org/drawingml/2006/table">
            <a:tbl>
              <a:tblPr>
                <a:noFill/>
                <a:tableStyleId>{FD0BB237-B9F7-4D7B-94CA-BCD79E620BBB}</a:tableStyleId>
              </a:tblPr>
              <a:tblGrid>
                <a:gridCol w="1433975">
                  <a:extLst>
                    <a:ext uri="{9D8B030D-6E8A-4147-A177-3AD203B41FA5}">
                      <a16:colId xmlns:a16="http://schemas.microsoft.com/office/drawing/2014/main" val="20000"/>
                    </a:ext>
                  </a:extLst>
                </a:gridCol>
                <a:gridCol w="231647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60475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Disciplines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Compétences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1</a:t>
                      </a:r>
                      <a:r>
                        <a:rPr lang="es-ES" sz="1300" u="none" strike="noStrike" cap="none" baseline="30000">
                          <a:latin typeface="Barlow"/>
                          <a:ea typeface="Barlow"/>
                          <a:cs typeface="Barlow"/>
                          <a:sym typeface="Barlow"/>
                        </a:rPr>
                        <a:t>re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a:t>
                      </a:r>
                      <a:r>
                        <a:rPr lang="es-ES" sz="1300" u="none" strike="noStrike" cap="none" baseline="30000">
                          <a:latin typeface="Barlow"/>
                          <a:ea typeface="Barlow"/>
                          <a:cs typeface="Barlow"/>
                          <a:sym typeface="Barlow"/>
                        </a:rPr>
                        <a:t>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3</a:t>
                      </a:r>
                      <a:r>
                        <a:rPr lang="es-ES" sz="1300" u="none" strike="noStrike" cap="none" baseline="30000">
                          <a:latin typeface="Barlow"/>
                          <a:ea typeface="Barlow"/>
                          <a:cs typeface="Barlow"/>
                          <a:sym typeface="Barlow"/>
                        </a:rPr>
                        <a:t>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(60 %)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Nature des évaluations</a:t>
                      </a:r>
                      <a:endParaRPr sz="1300" u="none" strike="noStrike" cap="none">
                        <a:latin typeface="Barlow"/>
                        <a:ea typeface="Barlow"/>
                        <a:cs typeface="Barlow"/>
                        <a:sym typeface="Barlow"/>
                      </a:endParaRPr>
                    </a:p>
                    <a:p>
                      <a:pPr marL="0" marR="0" lvl="0" indent="0" algn="just" rtl="0">
                        <a:lnSpc>
                          <a:spcPct val="100000"/>
                        </a:lnSpc>
                        <a:spcBef>
                          <a:spcPts val="0"/>
                        </a:spcBef>
                        <a:spcAft>
                          <a:spcPts val="0"/>
                        </a:spcAft>
                        <a:buClr>
                          <a:srgbClr val="000000"/>
                        </a:buClr>
                        <a:buSzPts val="1000"/>
                        <a:buFont typeface="Arial"/>
                        <a:buNone/>
                      </a:pP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641050">
                <a:tc rowSpan="3">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Anglais</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Interagir oralement en anglais</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(50 %)</a:t>
                      </a: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Différents moyens d’interaction permettront d’évaluer l’ensemble des critères d’évaluation.</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641050">
                <a:tc vMerge="1">
                  <a:txBody>
                    <a:bodyPr/>
                    <a:lstStyle/>
                    <a:p>
                      <a:endParaRPr lang="fr-FR"/>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Comprendre les textes lus et entendus</a:t>
                      </a:r>
                      <a:endParaRPr sz="1000" u="none" strike="noStrike" cap="none">
                        <a:highlight>
                          <a:srgbClr val="FFFF00"/>
                        </a:highlight>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(35 %)</a:t>
                      </a: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Différents types de textes seront lus (entendus, ou vus) et permettront d’évaluer l’ensemble des critères d’évaluation.</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641050">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Écrire des textes</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(15%)</a:t>
                      </a: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L’écriture de différents types de textes permettra d’évaluer l’ensemble des critères d’évaluation.</a:t>
                      </a:r>
                      <a:endParaRPr sz="1000" u="none" strike="noStrike" cap="none">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149825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solidFill>
                            <a:schemeClr val="dk1"/>
                          </a:solidFill>
                          <a:latin typeface="Barlow"/>
                          <a:ea typeface="Barlow"/>
                          <a:cs typeface="Barlow"/>
                          <a:sym typeface="Barlow"/>
                        </a:rPr>
                        <a:t>Science et technologie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Proposer des explications et des solutions à des problèmes d’ordre scientifique ou technologique</a:t>
                      </a:r>
                      <a:endParaRPr sz="10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Mettre à profit les outils, objets et procédés de la science et de la technologie</a:t>
                      </a:r>
                      <a:endParaRPr sz="10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Communiquer à l’aide des langages en science et en technologie</a:t>
                      </a:r>
                      <a:endParaRPr sz="1000" u="none" strike="noStrike" cap="none">
                        <a:solidFill>
                          <a:schemeClr val="dk1"/>
                        </a:solidFill>
                        <a:latin typeface="Barlow"/>
                        <a:ea typeface="Barlow"/>
                        <a:cs typeface="Barlow"/>
                        <a:sym typeface="Barlow"/>
                      </a:endParaRPr>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s-ES" sz="1400" u="none" strike="noStrike" cap="none" dirty="0">
                          <a:solidFill>
                            <a:schemeClr val="dk1"/>
                          </a:solidFill>
                        </a:rPr>
                        <a:t>✓</a:t>
                      </a:r>
                      <a:endParaRPr lang="es-ES" sz="1400" u="none" strike="noStrike" cap="none" dirty="0"/>
                    </a:p>
                    <a:p>
                      <a:pPr marL="0" marR="0" lvl="0" indent="0" algn="ctr" rtl="0">
                        <a:lnSpc>
                          <a:spcPct val="100000"/>
                        </a:lnSpc>
                        <a:spcBef>
                          <a:spcPts val="0"/>
                        </a:spcBef>
                        <a:spcAft>
                          <a:spcPts val="0"/>
                        </a:spcAft>
                        <a:buClr>
                          <a:schemeClr val="dk1"/>
                        </a:buClr>
                        <a:buSzPts val="1100"/>
                        <a:buFont typeface="Arial"/>
                        <a:buNone/>
                      </a:pP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dirty="0">
                          <a:solidFill>
                            <a:schemeClr val="dk1"/>
                          </a:solidFill>
                        </a:rPr>
                        <a:t>✓</a:t>
                      </a:r>
                      <a:endParaRPr sz="1400" u="none" strike="noStrike" cap="none" dirty="0"/>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15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Des situations en lien avec la démarche expérimentale, la conception de prototypes ou l’analyse d’objets techniques seront sélectionnées tout au long de l’année afin d’évaluer l’utilisation appropriée des connaissances. L’évaluation de la maitrise des connaissances se fera à l’aide de questions à choix multiples ou à réponses brèves.</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r h="1388975">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solidFill>
                            <a:schemeClr val="dk1"/>
                          </a:solidFill>
                          <a:latin typeface="Barlow"/>
                          <a:ea typeface="Barlow"/>
                          <a:cs typeface="Barlow"/>
                          <a:sym typeface="Barlow"/>
                        </a:rPr>
                        <a:t>Géographie, histoire et éducation à la citoyenneté</a:t>
                      </a:r>
                      <a:endParaRPr sz="1300" u="none" strike="noStrike" cap="none">
                        <a:solidFill>
                          <a:schemeClr val="dk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Lire l’organisation d’une société sur  son territoire</a:t>
                      </a:r>
                      <a:endParaRPr sz="10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Interpréter le changement dans une société et sur son territoire</a:t>
                      </a:r>
                      <a:endParaRPr sz="10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S’ouvrir à la diversité des sociétés et de leur territoire</a:t>
                      </a:r>
                      <a:endParaRPr sz="1000" u="none" strike="noStrike" cap="none">
                        <a:solidFill>
                          <a:schemeClr val="dk1"/>
                        </a:solidFill>
                        <a:latin typeface="Barlow"/>
                        <a:ea typeface="Barlow"/>
                        <a:cs typeface="Barlow"/>
                        <a:sym typeface="Barlow"/>
                      </a:endParaRPr>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s-ES" sz="1400" u="none" strike="noStrike" cap="none">
                          <a:solidFill>
                            <a:schemeClr val="dk1"/>
                          </a:solidFill>
                        </a:rPr>
                        <a:t>✓</a:t>
                      </a:r>
                      <a:endParaRPr lang="es-ES" sz="1400" u="none" strike="noStrike" cap="none"/>
                    </a:p>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s-ES" sz="1000" u="none" strike="noStrike" cap="none" dirty="0">
                          <a:solidFill>
                            <a:schemeClr val="dk1"/>
                          </a:solidFill>
                          <a:latin typeface="Barlow"/>
                          <a:ea typeface="Barlow"/>
                          <a:cs typeface="Barlow"/>
                          <a:sym typeface="Barlow"/>
                        </a:rPr>
                        <a:t>Des </a:t>
                      </a:r>
                      <a:r>
                        <a:rPr lang="es-ES" sz="1000" u="none" strike="noStrike" cap="none" dirty="0" err="1">
                          <a:solidFill>
                            <a:schemeClr val="dk1"/>
                          </a:solidFill>
                          <a:latin typeface="Barlow"/>
                          <a:ea typeface="Barlow"/>
                          <a:cs typeface="Barlow"/>
                          <a:sym typeface="Barlow"/>
                        </a:rPr>
                        <a:t>situations</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permettant</a:t>
                      </a:r>
                      <a:r>
                        <a:rPr lang="es-ES" sz="1000" u="none" strike="noStrike" cap="none" dirty="0">
                          <a:solidFill>
                            <a:schemeClr val="dk1"/>
                          </a:solidFill>
                          <a:latin typeface="Barlow"/>
                          <a:ea typeface="Barlow"/>
                          <a:cs typeface="Barlow"/>
                          <a:sym typeface="Barlow"/>
                        </a:rPr>
                        <a:t> de </a:t>
                      </a:r>
                      <a:r>
                        <a:rPr lang="es-ES" sz="1000" u="none" strike="noStrike" cap="none" dirty="0" err="1">
                          <a:solidFill>
                            <a:schemeClr val="dk1"/>
                          </a:solidFill>
                          <a:latin typeface="Barlow"/>
                          <a:ea typeface="Barlow"/>
                          <a:cs typeface="Barlow"/>
                          <a:sym typeface="Barlow"/>
                        </a:rPr>
                        <a:t>lire</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l’organisation</a:t>
                      </a:r>
                      <a:r>
                        <a:rPr lang="es-ES" sz="1000" u="none" strike="noStrike" cap="none" dirty="0">
                          <a:solidFill>
                            <a:schemeClr val="dk1"/>
                          </a:solidFill>
                          <a:latin typeface="Barlow"/>
                          <a:ea typeface="Barlow"/>
                          <a:cs typeface="Barlow"/>
                          <a:sym typeface="Barlow"/>
                        </a:rPr>
                        <a:t> des </a:t>
                      </a:r>
                      <a:r>
                        <a:rPr lang="es-ES" sz="1000" u="none" strike="noStrike" cap="none" dirty="0" err="1">
                          <a:solidFill>
                            <a:schemeClr val="dk1"/>
                          </a:solidFill>
                          <a:latin typeface="Barlow"/>
                          <a:ea typeface="Barlow"/>
                          <a:cs typeface="Barlow"/>
                          <a:sym typeface="Barlow"/>
                        </a:rPr>
                        <a:t>sociétés</a:t>
                      </a:r>
                      <a:r>
                        <a:rPr lang="es-ES" sz="1000" u="none" strike="noStrike" cap="none" dirty="0">
                          <a:solidFill>
                            <a:schemeClr val="dk1"/>
                          </a:solidFill>
                          <a:latin typeface="Barlow"/>
                          <a:ea typeface="Barlow"/>
                          <a:cs typeface="Barlow"/>
                          <a:sym typeface="Barlow"/>
                        </a:rPr>
                        <a:t> sur </a:t>
                      </a:r>
                      <a:r>
                        <a:rPr lang="es-ES" sz="1000" u="none" strike="noStrike" cap="none" dirty="0" err="1">
                          <a:solidFill>
                            <a:schemeClr val="dk1"/>
                          </a:solidFill>
                          <a:latin typeface="Barlow"/>
                          <a:ea typeface="Barlow"/>
                          <a:cs typeface="Barlow"/>
                          <a:sym typeface="Barlow"/>
                        </a:rPr>
                        <a:t>leur</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territoire</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d’interpréter</a:t>
                      </a:r>
                      <a:r>
                        <a:rPr lang="es-ES" sz="1000" u="none" strike="noStrike" cap="none" dirty="0">
                          <a:solidFill>
                            <a:schemeClr val="dk1"/>
                          </a:solidFill>
                          <a:latin typeface="Barlow"/>
                          <a:ea typeface="Barlow"/>
                          <a:cs typeface="Barlow"/>
                          <a:sym typeface="Barlow"/>
                        </a:rPr>
                        <a:t> les </a:t>
                      </a:r>
                      <a:r>
                        <a:rPr lang="es-ES" sz="1000" u="none" strike="noStrike" cap="none" dirty="0" err="1">
                          <a:solidFill>
                            <a:schemeClr val="dk1"/>
                          </a:solidFill>
                          <a:latin typeface="Barlow"/>
                          <a:ea typeface="Barlow"/>
                          <a:cs typeface="Barlow"/>
                          <a:sym typeface="Barlow"/>
                        </a:rPr>
                        <a:t>changements</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sociaux</a:t>
                      </a:r>
                      <a:r>
                        <a:rPr lang="es-ES" sz="1000" u="none" strike="noStrike" cap="none" dirty="0">
                          <a:solidFill>
                            <a:schemeClr val="dk1"/>
                          </a:solidFill>
                          <a:latin typeface="Barlow"/>
                          <a:ea typeface="Barlow"/>
                          <a:cs typeface="Barlow"/>
                          <a:sym typeface="Barlow"/>
                        </a:rPr>
                        <a:t> et </a:t>
                      </a:r>
                      <a:r>
                        <a:rPr lang="es-ES" sz="1000" u="none" strike="noStrike" cap="none" dirty="0" err="1">
                          <a:solidFill>
                            <a:schemeClr val="dk1"/>
                          </a:solidFill>
                          <a:latin typeface="Barlow"/>
                          <a:ea typeface="Barlow"/>
                          <a:cs typeface="Barlow"/>
                          <a:sym typeface="Barlow"/>
                        </a:rPr>
                        <a:t>territoriaux</a:t>
                      </a:r>
                      <a:r>
                        <a:rPr lang="es-ES" sz="1000" u="none" strike="noStrike" cap="none" dirty="0">
                          <a:solidFill>
                            <a:schemeClr val="dk1"/>
                          </a:solidFill>
                          <a:latin typeface="Barlow"/>
                          <a:ea typeface="Barlow"/>
                          <a:cs typeface="Barlow"/>
                          <a:sym typeface="Barlow"/>
                        </a:rPr>
                        <a:t> et de </a:t>
                      </a:r>
                      <a:r>
                        <a:rPr lang="es-ES" sz="1000" u="none" strike="noStrike" cap="none" dirty="0" err="1">
                          <a:solidFill>
                            <a:schemeClr val="dk1"/>
                          </a:solidFill>
                          <a:latin typeface="Barlow"/>
                          <a:ea typeface="Barlow"/>
                          <a:cs typeface="Barlow"/>
                          <a:sym typeface="Barlow"/>
                        </a:rPr>
                        <a:t>reconnaitre</a:t>
                      </a:r>
                      <a:r>
                        <a:rPr lang="es-ES" sz="1000" u="none" strike="noStrike" cap="none" dirty="0">
                          <a:solidFill>
                            <a:schemeClr val="dk1"/>
                          </a:solidFill>
                          <a:latin typeface="Barlow"/>
                          <a:ea typeface="Barlow"/>
                          <a:cs typeface="Barlow"/>
                          <a:sym typeface="Barlow"/>
                        </a:rPr>
                        <a:t> la </a:t>
                      </a:r>
                      <a:r>
                        <a:rPr lang="es-ES" sz="1000" u="none" strike="noStrike" cap="none" dirty="0" err="1">
                          <a:solidFill>
                            <a:schemeClr val="dk1"/>
                          </a:solidFill>
                          <a:latin typeface="Barlow"/>
                          <a:ea typeface="Barlow"/>
                          <a:cs typeface="Barlow"/>
                          <a:sym typeface="Barlow"/>
                        </a:rPr>
                        <a:t>diversité</a:t>
                      </a:r>
                      <a:r>
                        <a:rPr lang="es-ES" sz="1000" u="none" strike="noStrike" cap="none" dirty="0">
                          <a:solidFill>
                            <a:schemeClr val="dk1"/>
                          </a:solidFill>
                          <a:latin typeface="Barlow"/>
                          <a:ea typeface="Barlow"/>
                          <a:cs typeface="Barlow"/>
                          <a:sym typeface="Barlow"/>
                        </a:rPr>
                        <a:t> entre les </a:t>
                      </a:r>
                      <a:r>
                        <a:rPr lang="es-ES" sz="1000" u="none" strike="noStrike" cap="none" dirty="0" err="1">
                          <a:solidFill>
                            <a:schemeClr val="dk1"/>
                          </a:solidFill>
                          <a:latin typeface="Barlow"/>
                          <a:ea typeface="Barlow"/>
                          <a:cs typeface="Barlow"/>
                          <a:sym typeface="Barlow"/>
                        </a:rPr>
                        <a:t>sociétés</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L’évaluation</a:t>
                      </a:r>
                      <a:r>
                        <a:rPr lang="es-ES" sz="1000" u="none" strike="noStrike" cap="none" dirty="0">
                          <a:solidFill>
                            <a:schemeClr val="dk1"/>
                          </a:solidFill>
                          <a:latin typeface="Barlow"/>
                          <a:ea typeface="Barlow"/>
                          <a:cs typeface="Barlow"/>
                          <a:sym typeface="Barlow"/>
                        </a:rPr>
                        <a:t> des </a:t>
                      </a:r>
                      <a:r>
                        <a:rPr lang="es-ES" sz="1000" u="none" strike="noStrike" cap="none" dirty="0" err="1">
                          <a:solidFill>
                            <a:schemeClr val="dk1"/>
                          </a:solidFill>
                          <a:latin typeface="Barlow"/>
                          <a:ea typeface="Barlow"/>
                          <a:cs typeface="Barlow"/>
                          <a:sym typeface="Barlow"/>
                        </a:rPr>
                        <a:t>apprentissages</a:t>
                      </a:r>
                      <a:r>
                        <a:rPr lang="es-ES" sz="1000" u="none" strike="noStrike" cap="none" dirty="0">
                          <a:solidFill>
                            <a:schemeClr val="dk1"/>
                          </a:solidFill>
                          <a:latin typeface="Barlow"/>
                          <a:ea typeface="Barlow"/>
                          <a:cs typeface="Barlow"/>
                          <a:sym typeface="Barlow"/>
                        </a:rPr>
                        <a:t> se </a:t>
                      </a:r>
                      <a:r>
                        <a:rPr lang="es-ES" sz="1000" u="none" strike="noStrike" cap="none" dirty="0" err="1">
                          <a:solidFill>
                            <a:schemeClr val="dk1"/>
                          </a:solidFill>
                          <a:latin typeface="Barlow"/>
                          <a:ea typeface="Barlow"/>
                          <a:cs typeface="Barlow"/>
                          <a:sym typeface="Barlow"/>
                        </a:rPr>
                        <a:t>réalisera</a:t>
                      </a:r>
                      <a:r>
                        <a:rPr lang="es-ES" sz="1000" u="none" strike="noStrike" cap="none" dirty="0">
                          <a:solidFill>
                            <a:schemeClr val="dk1"/>
                          </a:solidFill>
                          <a:latin typeface="Barlow"/>
                          <a:ea typeface="Barlow"/>
                          <a:cs typeface="Barlow"/>
                          <a:sym typeface="Barlow"/>
                        </a:rPr>
                        <a:t> par </a:t>
                      </a:r>
                      <a:r>
                        <a:rPr lang="es-ES" sz="1000" u="none" strike="noStrike" cap="none" dirty="0" err="1">
                          <a:solidFill>
                            <a:schemeClr val="dk1"/>
                          </a:solidFill>
                          <a:latin typeface="Barlow"/>
                          <a:ea typeface="Barlow"/>
                          <a:cs typeface="Barlow"/>
                          <a:sym typeface="Barlow"/>
                        </a:rPr>
                        <a:t>l’utilisation</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appropriée</a:t>
                      </a:r>
                      <a:r>
                        <a:rPr lang="es-ES" sz="1000" u="none" strike="noStrike" cap="none" dirty="0">
                          <a:solidFill>
                            <a:schemeClr val="dk1"/>
                          </a:solidFill>
                          <a:latin typeface="Barlow"/>
                          <a:ea typeface="Barlow"/>
                          <a:cs typeface="Barlow"/>
                          <a:sym typeface="Barlow"/>
                        </a:rPr>
                        <a:t> des </a:t>
                      </a:r>
                      <a:r>
                        <a:rPr lang="es-ES" sz="1000" u="none" strike="noStrike" cap="none" dirty="0" err="1">
                          <a:solidFill>
                            <a:schemeClr val="dk1"/>
                          </a:solidFill>
                          <a:latin typeface="Barlow"/>
                          <a:ea typeface="Barlow"/>
                          <a:cs typeface="Barlow"/>
                          <a:sym typeface="Barlow"/>
                        </a:rPr>
                        <a:t>connaissances</a:t>
                      </a:r>
                      <a:r>
                        <a:rPr lang="es-ES" sz="1000" u="none" strike="noStrike" cap="none" dirty="0">
                          <a:solidFill>
                            <a:schemeClr val="dk1"/>
                          </a:solidFill>
                          <a:latin typeface="Barlow"/>
                          <a:ea typeface="Barlow"/>
                          <a:cs typeface="Barlow"/>
                          <a:sym typeface="Barlow"/>
                        </a:rPr>
                        <a:t> par le </a:t>
                      </a:r>
                      <a:r>
                        <a:rPr lang="es-ES" sz="1000" u="none" strike="noStrike" cap="none" dirty="0" err="1">
                          <a:solidFill>
                            <a:schemeClr val="dk1"/>
                          </a:solidFill>
                          <a:latin typeface="Barlow"/>
                          <a:ea typeface="Barlow"/>
                          <a:cs typeface="Barlow"/>
                          <a:sym typeface="Barlow"/>
                        </a:rPr>
                        <a:t>truchement</a:t>
                      </a:r>
                      <a:r>
                        <a:rPr lang="es-ES" sz="1000" u="none" strike="noStrike" cap="none" dirty="0">
                          <a:solidFill>
                            <a:schemeClr val="dk1"/>
                          </a:solidFill>
                          <a:latin typeface="Barlow"/>
                          <a:ea typeface="Barlow"/>
                          <a:cs typeface="Barlow"/>
                          <a:sym typeface="Barlow"/>
                        </a:rPr>
                        <a:t> des </a:t>
                      </a:r>
                      <a:r>
                        <a:rPr lang="es-ES" sz="1000" u="none" strike="noStrike" cap="none" dirty="0" err="1">
                          <a:solidFill>
                            <a:schemeClr val="dk1"/>
                          </a:solidFill>
                          <a:latin typeface="Barlow"/>
                          <a:ea typeface="Barlow"/>
                          <a:cs typeface="Barlow"/>
                          <a:sym typeface="Barlow"/>
                        </a:rPr>
                        <a:t>opérations</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intellectuelles</a:t>
                      </a:r>
                      <a:r>
                        <a:rPr lang="es-ES" sz="1000" u="none" strike="noStrike" cap="none" dirty="0">
                          <a:solidFill>
                            <a:schemeClr val="dk1"/>
                          </a:solidFill>
                          <a:latin typeface="Barlow"/>
                          <a:ea typeface="Barlow"/>
                          <a:cs typeface="Barlow"/>
                          <a:sym typeface="Barlow"/>
                        </a:rPr>
                        <a:t> : </a:t>
                      </a:r>
                      <a:r>
                        <a:rPr lang="es-ES" sz="1000" u="none" strike="noStrike" cap="none" dirty="0" err="1">
                          <a:solidFill>
                            <a:schemeClr val="dk1"/>
                          </a:solidFill>
                          <a:latin typeface="Barlow"/>
                          <a:ea typeface="Barlow"/>
                          <a:cs typeface="Barlow"/>
                          <a:sym typeface="Barlow"/>
                        </a:rPr>
                        <a:t>établir</a:t>
                      </a:r>
                      <a:r>
                        <a:rPr lang="es-ES" sz="1000" u="none" strike="noStrike" cap="none" dirty="0">
                          <a:solidFill>
                            <a:schemeClr val="dk1"/>
                          </a:solidFill>
                          <a:latin typeface="Barlow"/>
                          <a:ea typeface="Barlow"/>
                          <a:cs typeface="Barlow"/>
                          <a:sym typeface="Barlow"/>
                        </a:rPr>
                        <a:t> des </a:t>
                      </a:r>
                      <a:r>
                        <a:rPr lang="es-ES" sz="1000" u="none" strike="noStrike" cap="none" dirty="0" err="1">
                          <a:solidFill>
                            <a:schemeClr val="dk1"/>
                          </a:solidFill>
                          <a:latin typeface="Barlow"/>
                          <a:ea typeface="Barlow"/>
                          <a:cs typeface="Barlow"/>
                          <a:sym typeface="Barlow"/>
                        </a:rPr>
                        <a:t>faits</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situer</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dans</a:t>
                      </a:r>
                      <a:r>
                        <a:rPr lang="es-ES" sz="1000" u="none" strike="noStrike" cap="none" dirty="0">
                          <a:solidFill>
                            <a:schemeClr val="dk1"/>
                          </a:solidFill>
                          <a:latin typeface="Barlow"/>
                          <a:ea typeface="Barlow"/>
                          <a:cs typeface="Barlow"/>
                          <a:sym typeface="Barlow"/>
                        </a:rPr>
                        <a:t> le </a:t>
                      </a:r>
                      <a:r>
                        <a:rPr lang="es-ES" sz="1000" u="none" strike="noStrike" cap="none" dirty="0" err="1">
                          <a:solidFill>
                            <a:schemeClr val="dk1"/>
                          </a:solidFill>
                          <a:latin typeface="Barlow"/>
                          <a:ea typeface="Barlow"/>
                          <a:cs typeface="Barlow"/>
                          <a:sym typeface="Barlow"/>
                        </a:rPr>
                        <a:t>temps</a:t>
                      </a:r>
                      <a:r>
                        <a:rPr lang="es-ES" sz="1000" u="none" strike="noStrike" cap="none" dirty="0">
                          <a:solidFill>
                            <a:schemeClr val="dk1"/>
                          </a:solidFill>
                          <a:latin typeface="Barlow"/>
                          <a:ea typeface="Barlow"/>
                          <a:cs typeface="Barlow"/>
                          <a:sym typeface="Barlow"/>
                        </a:rPr>
                        <a:t> et </a:t>
                      </a:r>
                      <a:r>
                        <a:rPr lang="es-ES" sz="1000" u="none" strike="noStrike" cap="none" dirty="0" err="1">
                          <a:solidFill>
                            <a:schemeClr val="dk1"/>
                          </a:solidFill>
                          <a:latin typeface="Barlow"/>
                          <a:ea typeface="Barlow"/>
                          <a:cs typeface="Barlow"/>
                          <a:sym typeface="Barlow"/>
                        </a:rPr>
                        <a:t>dans</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l’espace</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caractériser</a:t>
                      </a:r>
                      <a:r>
                        <a:rPr lang="es-ES" sz="1000" u="none" strike="noStrike" cap="none" dirty="0">
                          <a:solidFill>
                            <a:schemeClr val="dk1"/>
                          </a:solidFill>
                          <a:latin typeface="Barlow"/>
                          <a:ea typeface="Barlow"/>
                          <a:cs typeface="Barlow"/>
                          <a:sym typeface="Barlow"/>
                        </a:rPr>
                        <a:t> un </a:t>
                      </a:r>
                      <a:r>
                        <a:rPr lang="es-ES" sz="1000" u="none" strike="noStrike" cap="none" dirty="0" err="1">
                          <a:solidFill>
                            <a:schemeClr val="dk1"/>
                          </a:solidFill>
                          <a:latin typeface="Barlow"/>
                          <a:ea typeface="Barlow"/>
                          <a:cs typeface="Barlow"/>
                          <a:sym typeface="Barlow"/>
                        </a:rPr>
                        <a:t>territoire</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établir</a:t>
                      </a:r>
                      <a:r>
                        <a:rPr lang="es-ES" sz="1000" u="none" strike="noStrike" cap="none" dirty="0">
                          <a:solidFill>
                            <a:schemeClr val="dk1"/>
                          </a:solidFill>
                          <a:latin typeface="Barlow"/>
                          <a:ea typeface="Barlow"/>
                          <a:cs typeface="Barlow"/>
                          <a:sym typeface="Barlow"/>
                        </a:rPr>
                        <a:t> des </a:t>
                      </a:r>
                      <a:r>
                        <a:rPr lang="es-ES" sz="1000" u="none" strike="noStrike" cap="none" dirty="0" err="1">
                          <a:solidFill>
                            <a:schemeClr val="dk1"/>
                          </a:solidFill>
                          <a:latin typeface="Barlow"/>
                          <a:ea typeface="Barlow"/>
                          <a:cs typeface="Barlow"/>
                          <a:sym typeface="Barlow"/>
                        </a:rPr>
                        <a:t>comparaisons</a:t>
                      </a:r>
                      <a:r>
                        <a:rPr lang="es-ES" sz="1000" u="none" strike="noStrike" cap="none" dirty="0">
                          <a:solidFill>
                            <a:schemeClr val="dk1"/>
                          </a:solidFill>
                          <a:latin typeface="Barlow"/>
                          <a:ea typeface="Barlow"/>
                          <a:cs typeface="Barlow"/>
                          <a:sym typeface="Barlow"/>
                        </a:rPr>
                        <a:t> et </a:t>
                      </a:r>
                      <a:r>
                        <a:rPr lang="es-ES" sz="1000" u="none" strike="noStrike" cap="none" dirty="0" err="1">
                          <a:solidFill>
                            <a:schemeClr val="dk1"/>
                          </a:solidFill>
                          <a:latin typeface="Barlow"/>
                          <a:ea typeface="Barlow"/>
                          <a:cs typeface="Barlow"/>
                          <a:sym typeface="Barlow"/>
                        </a:rPr>
                        <a:t>établir</a:t>
                      </a:r>
                      <a:r>
                        <a:rPr lang="es-ES" sz="1000" u="none" strike="noStrike" cap="none" dirty="0">
                          <a:solidFill>
                            <a:schemeClr val="dk1"/>
                          </a:solidFill>
                          <a:latin typeface="Barlow"/>
                          <a:ea typeface="Barlow"/>
                          <a:cs typeface="Barlow"/>
                          <a:sym typeface="Barlow"/>
                        </a:rPr>
                        <a:t> des </a:t>
                      </a:r>
                      <a:r>
                        <a:rPr lang="es-ES" sz="1000" u="none" strike="noStrike" cap="none" dirty="0" err="1">
                          <a:solidFill>
                            <a:schemeClr val="dk1"/>
                          </a:solidFill>
                          <a:latin typeface="Barlow"/>
                          <a:ea typeface="Barlow"/>
                          <a:cs typeface="Barlow"/>
                          <a:sym typeface="Barlow"/>
                        </a:rPr>
                        <a:t>liens</a:t>
                      </a:r>
                      <a:r>
                        <a:rPr lang="es-ES" sz="1000" u="none" strike="noStrike" cap="none" dirty="0">
                          <a:solidFill>
                            <a:schemeClr val="dk1"/>
                          </a:solidFill>
                          <a:latin typeface="Barlow"/>
                          <a:ea typeface="Barlow"/>
                          <a:cs typeface="Barlow"/>
                          <a:sym typeface="Barlow"/>
                        </a:rPr>
                        <a:t> de </a:t>
                      </a:r>
                      <a:r>
                        <a:rPr lang="es-ES" sz="1000" u="none" strike="noStrike" cap="none" dirty="0" err="1">
                          <a:solidFill>
                            <a:schemeClr val="dk1"/>
                          </a:solidFill>
                          <a:latin typeface="Barlow"/>
                          <a:ea typeface="Barlow"/>
                          <a:cs typeface="Barlow"/>
                          <a:sym typeface="Barlow"/>
                        </a:rPr>
                        <a:t>causalité</a:t>
                      </a:r>
                      <a:r>
                        <a:rPr lang="es-ES" sz="1000" u="none" strike="noStrike" cap="none" dirty="0">
                          <a:solidFill>
                            <a:schemeClr val="dk1"/>
                          </a:solidFill>
                          <a:latin typeface="Barlow"/>
                          <a:ea typeface="Barlow"/>
                          <a:cs typeface="Barlow"/>
                          <a:sym typeface="Barlow"/>
                        </a:rPr>
                        <a:t>.</a:t>
                      </a:r>
                      <a:endParaRPr sz="1000" u="none" strike="noStrike" cap="none" dirty="0">
                        <a:solidFill>
                          <a:schemeClr val="dk1"/>
                        </a:solidFill>
                        <a:latin typeface="Barlow"/>
                        <a:ea typeface="Barlow"/>
                        <a:cs typeface="Barlow"/>
                        <a:sym typeface="Barlow"/>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3F3F3F"/>
                </a:solidFill>
                <a:latin typeface="Barlow"/>
                <a:ea typeface="Barlow"/>
                <a:cs typeface="Barlow"/>
                <a:sym typeface="Barlow"/>
              </a:rPr>
              <a:t>Les compétences évaluées</a:t>
            </a:r>
            <a:endParaRPr sz="1400" b="0" i="0" u="none" strike="noStrike" cap="none">
              <a:solidFill>
                <a:srgbClr val="000000"/>
              </a:solidFill>
              <a:latin typeface="Arial"/>
              <a:ea typeface="Arial"/>
              <a:cs typeface="Arial"/>
              <a:sym typeface="Arial"/>
            </a:endParaRPr>
          </a:p>
        </p:txBody>
      </p:sp>
      <p:sp>
        <p:nvSpPr>
          <p:cNvPr id="162" name="Google Shape;162;p6"/>
          <p:cNvSpPr txBox="1"/>
          <p:nvPr/>
        </p:nvSpPr>
        <p:spPr>
          <a:xfrm>
            <a:off x="391886" y="827372"/>
            <a:ext cx="1822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3F3F3F"/>
                </a:solidFill>
                <a:latin typeface="Barlow"/>
                <a:ea typeface="Barlow"/>
                <a:cs typeface="Barlow"/>
                <a:sym typeface="Barlow"/>
              </a:rPr>
              <a:t>3</a:t>
            </a:r>
            <a:r>
              <a:rPr lang="es-ES" sz="1800" b="1" i="0" u="none" strike="noStrike" cap="none" baseline="30000">
                <a:solidFill>
                  <a:srgbClr val="3F3F3F"/>
                </a:solidFill>
                <a:latin typeface="Barlow"/>
                <a:ea typeface="Barlow"/>
                <a:cs typeface="Barlow"/>
                <a:sym typeface="Barlow"/>
              </a:rPr>
              <a:t>e</a:t>
            </a:r>
            <a:r>
              <a:rPr lang="es-ES" sz="1800" b="1" i="0" u="none" strike="noStrike" cap="none">
                <a:solidFill>
                  <a:srgbClr val="3F3F3F"/>
                </a:solidFill>
                <a:latin typeface="Barlow"/>
                <a:ea typeface="Barlow"/>
                <a:cs typeface="Barlow"/>
                <a:sym typeface="Barlow"/>
              </a:rPr>
              <a:t> année</a:t>
            </a:r>
            <a:endParaRPr sz="1400" b="1" i="0" u="none" strike="noStrike" cap="none">
              <a:solidFill>
                <a:srgbClr val="000000"/>
              </a:solidFill>
              <a:latin typeface="Arial"/>
              <a:ea typeface="Arial"/>
              <a:cs typeface="Arial"/>
              <a:sym typeface="Arial"/>
            </a:endParaRPr>
          </a:p>
        </p:txBody>
      </p:sp>
      <p:cxnSp>
        <p:nvCxnSpPr>
          <p:cNvPr id="163" name="Google Shape;163;p6"/>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64" name="Google Shape;164;p6"/>
          <p:cNvGraphicFramePr/>
          <p:nvPr/>
        </p:nvGraphicFramePr>
        <p:xfrm>
          <a:off x="391875" y="1315575"/>
          <a:ext cx="3000000" cy="3000000"/>
        </p:xfrm>
        <a:graphic>
          <a:graphicData uri="http://schemas.openxmlformats.org/drawingml/2006/table">
            <a:tbl>
              <a:tblPr>
                <a:noFill/>
                <a:tableStyleId>{FD0BB237-B9F7-4D7B-94CA-BCD79E620BBB}</a:tableStyleId>
              </a:tblPr>
              <a:tblGrid>
                <a:gridCol w="1433975">
                  <a:extLst>
                    <a:ext uri="{9D8B030D-6E8A-4147-A177-3AD203B41FA5}">
                      <a16:colId xmlns:a16="http://schemas.microsoft.com/office/drawing/2014/main" val="20000"/>
                    </a:ext>
                  </a:extLst>
                </a:gridCol>
                <a:gridCol w="231647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60380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Disciplines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Compétences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1</a:t>
                      </a:r>
                      <a:r>
                        <a:rPr lang="es-ES" sz="1300" u="none" strike="noStrike" cap="none" baseline="30000">
                          <a:latin typeface="Barlow"/>
                          <a:ea typeface="Barlow"/>
                          <a:cs typeface="Barlow"/>
                          <a:sym typeface="Barlow"/>
                        </a:rPr>
                        <a:t>re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a:t>
                      </a:r>
                      <a:r>
                        <a:rPr lang="es-ES" sz="1300" u="none" strike="noStrike" cap="none" baseline="30000">
                          <a:latin typeface="Barlow"/>
                          <a:ea typeface="Barlow"/>
                          <a:cs typeface="Barlow"/>
                          <a:sym typeface="Barlow"/>
                        </a:rPr>
                        <a:t>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3</a:t>
                      </a:r>
                      <a:r>
                        <a:rPr lang="es-ES" sz="1300" u="none" strike="noStrike" cap="none" baseline="30000">
                          <a:latin typeface="Barlow"/>
                          <a:ea typeface="Barlow"/>
                          <a:cs typeface="Barlow"/>
                          <a:sym typeface="Barlow"/>
                        </a:rPr>
                        <a:t>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(60 %)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Nature des évaluations</a:t>
                      </a:r>
                      <a:endParaRPr sz="1300" u="none" strike="noStrike" cap="none">
                        <a:latin typeface="Barlow"/>
                        <a:ea typeface="Barlow"/>
                        <a:cs typeface="Barlow"/>
                        <a:sym typeface="Barlow"/>
                      </a:endParaRPr>
                    </a:p>
                    <a:p>
                      <a:pPr marL="0" marR="0" lvl="0" indent="0" algn="just" rtl="0">
                        <a:lnSpc>
                          <a:spcPct val="100000"/>
                        </a:lnSpc>
                        <a:spcBef>
                          <a:spcPts val="0"/>
                        </a:spcBef>
                        <a:spcAft>
                          <a:spcPts val="0"/>
                        </a:spcAft>
                        <a:buClr>
                          <a:srgbClr val="000000"/>
                        </a:buClr>
                        <a:buSzPts val="1000"/>
                        <a:buFont typeface="Arial"/>
                        <a:buNone/>
                      </a:pP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1165850">
                <a:tc>
                  <a:txBody>
                    <a:bodyPr/>
                    <a:lstStyle/>
                    <a:p>
                      <a:pPr marL="0" marR="0" lvl="0" indent="0" algn="ctr" rtl="0">
                        <a:lnSpc>
                          <a:spcPct val="100000"/>
                        </a:lnSpc>
                        <a:spcBef>
                          <a:spcPts val="0"/>
                        </a:spcBef>
                        <a:spcAft>
                          <a:spcPts val="0"/>
                        </a:spcAft>
                        <a:buClr>
                          <a:srgbClr val="000000"/>
                        </a:buClr>
                        <a:buSzPts val="1200"/>
                        <a:buFont typeface="Arial"/>
                        <a:buNone/>
                      </a:pPr>
                      <a:r>
                        <a:rPr lang="es-ES" sz="1200" u="none" strike="noStrike" cap="none">
                          <a:latin typeface="Barlow"/>
                          <a:ea typeface="Barlow"/>
                          <a:cs typeface="Barlow"/>
                          <a:sym typeface="Barlow"/>
                        </a:rPr>
                        <a:t>Culture et citoyenneté québécoise</a:t>
                      </a:r>
                      <a:endParaRPr sz="12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Examiner des réalités culturelles</a:t>
                      </a:r>
                      <a:endParaRPr sz="1000" u="none" strike="noStrike" cap="none">
                        <a:solidFill>
                          <a:schemeClr val="dk1"/>
                        </a:solidFill>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Discussion/conversation/narration autour d’albums jeunesse, journal de bord, entrevue, table ronde.</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1165850">
                <a:tc>
                  <a:txBody>
                    <a:bodyPr/>
                    <a:lstStyle/>
                    <a:p>
                      <a:pPr marL="0" marR="0" lvl="0" indent="0" algn="ctr" rtl="0">
                        <a:lnSpc>
                          <a:spcPct val="100000"/>
                        </a:lnSpc>
                        <a:spcBef>
                          <a:spcPts val="0"/>
                        </a:spcBef>
                        <a:spcAft>
                          <a:spcPts val="0"/>
                        </a:spcAft>
                        <a:buClr>
                          <a:srgbClr val="000000"/>
                        </a:buClr>
                        <a:buSzPts val="1200"/>
                        <a:buFont typeface="Arial"/>
                        <a:buNone/>
                      </a:pPr>
                      <a:r>
                        <a:rPr lang="es-ES" sz="1200" u="none" strike="noStrike" cap="none">
                          <a:latin typeface="Barlow"/>
                          <a:ea typeface="Barlow"/>
                          <a:cs typeface="Barlow"/>
                          <a:sym typeface="Barlow"/>
                        </a:rPr>
                        <a:t> Arts plastiques</a:t>
                      </a:r>
                      <a:endParaRPr sz="12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Création d’images personnelles ou médiatiques (70 %)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Appréciation d’images (30 %)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Différents contextes tels que des projets de création d’oeuvres personnelles ou médiatiques ainsi que l’appréciation d’oeuvres par la critique et l’analyse.</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116585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Musique</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Interprétation et création de pièces musicales ou vocales (70%)</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Appréciation de pièces musicales ou vocales (30%)</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Différents contextes tels que les projets d’interprétation et d’appréciation de pièces musicales ou vocales ainsi que des projets de création tels que la sonorisation, l’arrangement musical, l’improvisation ou la composition de pièces permettront de rendre compte de l’acquisition des connaissances et du développement des compétences.</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3"/>
                  </a:ext>
                </a:extLst>
              </a:tr>
              <a:tr h="116585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Éducation physique</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Agir dans divers contextes d’activités physiques</a:t>
                      </a:r>
                      <a:endParaRPr sz="10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100"/>
                        <a:buFont typeface="Arial"/>
                        <a:buNone/>
                      </a:pPr>
                      <a:endParaRPr sz="5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Interagir dans divers contextes de pratiques physiques</a:t>
                      </a:r>
                      <a:endParaRPr sz="10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100"/>
                        <a:buFont typeface="Arial"/>
                        <a:buNone/>
                      </a:pPr>
                      <a:endParaRPr sz="5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Adopter un mode de vie sain et actif</a:t>
                      </a:r>
                      <a:endParaRPr sz="10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Tout au long de l'année, l'enseignant vérifie l'acquisition des connaissances, des savoir-faire et des savoir-être nécessaires au développement des compétences à travers différents moyens d'action. Il propose aussi aux élèves des situations d'apprentissage et d'évaluation afin de porter un jugement sur leur niveau de développement des compétences.</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p:nvPr/>
        </p:nvSpPr>
        <p:spPr>
          <a:xfrm>
            <a:off x="326575" y="242600"/>
            <a:ext cx="57693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3F3F3F"/>
                </a:solidFill>
                <a:latin typeface="Barlow"/>
                <a:ea typeface="Barlow"/>
                <a:cs typeface="Barlow"/>
                <a:sym typeface="Barlow"/>
              </a:rPr>
              <a:t>ÉVALUATIONS OBLIGATOIRES  </a:t>
            </a:r>
            <a:endParaRPr sz="1400" b="0" i="0" u="none" strike="noStrike" cap="none">
              <a:solidFill>
                <a:srgbClr val="000000"/>
              </a:solidFill>
              <a:latin typeface="Arial"/>
              <a:ea typeface="Arial"/>
              <a:cs typeface="Arial"/>
              <a:sym typeface="Arial"/>
            </a:endParaRPr>
          </a:p>
        </p:txBody>
      </p:sp>
      <p:sp>
        <p:nvSpPr>
          <p:cNvPr id="170" name="Google Shape;170;p7"/>
          <p:cNvSpPr txBox="1"/>
          <p:nvPr/>
        </p:nvSpPr>
        <p:spPr>
          <a:xfrm>
            <a:off x="391850" y="827375"/>
            <a:ext cx="4983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3F3F3F"/>
                </a:solidFill>
                <a:latin typeface="Barlow"/>
                <a:ea typeface="Barlow"/>
                <a:cs typeface="Barlow"/>
                <a:sym typeface="Barlow"/>
              </a:rPr>
              <a:t>TRAITEMENT DES ABSENCES </a:t>
            </a:r>
            <a:endParaRPr sz="1400" b="1" i="0" u="none" strike="noStrike" cap="none">
              <a:solidFill>
                <a:srgbClr val="000000"/>
              </a:solidFill>
              <a:latin typeface="Arial"/>
              <a:ea typeface="Arial"/>
              <a:cs typeface="Arial"/>
              <a:sym typeface="Arial"/>
            </a:endParaRPr>
          </a:p>
        </p:txBody>
      </p:sp>
      <p:cxnSp>
        <p:nvCxnSpPr>
          <p:cNvPr id="171" name="Google Shape;171;p7"/>
          <p:cNvCxnSpPr/>
          <p:nvPr/>
        </p:nvCxnSpPr>
        <p:spPr>
          <a:xfrm>
            <a:off x="506279" y="1362270"/>
            <a:ext cx="1229100" cy="0"/>
          </a:xfrm>
          <a:prstGeom prst="straightConnector1">
            <a:avLst/>
          </a:prstGeom>
          <a:noFill/>
          <a:ln w="19050" cap="flat" cmpd="sng">
            <a:solidFill>
              <a:srgbClr val="E9C354"/>
            </a:solidFill>
            <a:prstDash val="solid"/>
            <a:miter lim="800000"/>
            <a:headEnd type="none" w="sm" len="sm"/>
            <a:tailEnd type="none" w="sm" len="sm"/>
          </a:ln>
        </p:spPr>
      </p:cxnSp>
      <p:sp>
        <p:nvSpPr>
          <p:cNvPr id="172" name="Google Shape;172;p7"/>
          <p:cNvSpPr txBox="1"/>
          <p:nvPr/>
        </p:nvSpPr>
        <p:spPr>
          <a:xfrm>
            <a:off x="497700" y="2190450"/>
            <a:ext cx="11196600" cy="12315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600"/>
              <a:buFont typeface="Arial"/>
              <a:buNone/>
            </a:pPr>
            <a:r>
              <a:rPr lang="es-ES" sz="1600" b="0" i="0" u="none" strike="noStrike" cap="none">
                <a:solidFill>
                  <a:schemeClr val="lt1"/>
                </a:solidFill>
                <a:latin typeface="Barlow"/>
                <a:ea typeface="Barlow"/>
                <a:cs typeface="Barlow"/>
                <a:sym typeface="Barlow"/>
              </a:rPr>
              <a:t>La présence des élèves est obligatoire lors d’une d’évaluation. Un voyage, la participation à une activité sportive ou culturelle </a:t>
            </a:r>
            <a:r>
              <a:rPr lang="es-ES" sz="1600" b="1" i="0" u="none" strike="noStrike" cap="none">
                <a:solidFill>
                  <a:schemeClr val="lt1"/>
                </a:solidFill>
                <a:latin typeface="Barlow"/>
                <a:ea typeface="Barlow"/>
                <a:cs typeface="Barlow"/>
                <a:sym typeface="Barlow"/>
              </a:rPr>
              <a:t>ne saurait justifier une absence à une évaluation obligatoire. </a:t>
            </a:r>
            <a:r>
              <a:rPr lang="es-ES" sz="1600" b="0" i="0" u="none" strike="noStrike" cap="none">
                <a:solidFill>
                  <a:schemeClr val="lt1"/>
                </a:solidFill>
                <a:latin typeface="Barlow"/>
                <a:ea typeface="Barlow"/>
                <a:cs typeface="Barlow"/>
                <a:sym typeface="Barlow"/>
              </a:rPr>
              <a:t>Ainsi, l’élève qui ne se présenterait pas à une évaluation obligatoire sans motif reconnu doit être considéré comme absent. Cette absence sera traitée conformément aux normes et modalités d’évaluation approuvées par la direction d’école et dans le cas d’une épreuve ministérielle, selon le Guide de Sanction des études  ou une Info-Sanction s’il y a lieu.</a:t>
            </a:r>
            <a:endParaRPr sz="1600" b="0" i="0" u="none" strike="noStrike" cap="none">
              <a:solidFill>
                <a:schemeClr val="lt1"/>
              </a:solidFill>
              <a:latin typeface="Barlow"/>
              <a:ea typeface="Barlow"/>
              <a:cs typeface="Barlow"/>
              <a:sym typeface="Barlow"/>
            </a:endParaRPr>
          </a:p>
          <a:p>
            <a:pPr marL="0" marR="0" lvl="0" indent="0" algn="just" rtl="0">
              <a:lnSpc>
                <a:spcPct val="100000"/>
              </a:lnSpc>
              <a:spcBef>
                <a:spcPts val="0"/>
              </a:spcBef>
              <a:spcAft>
                <a:spcPts val="0"/>
              </a:spcAft>
              <a:buClr>
                <a:schemeClr val="dk1"/>
              </a:buClr>
              <a:buSzPts val="1600"/>
              <a:buFont typeface="Arial"/>
              <a:buNone/>
            </a:pPr>
            <a:endParaRPr sz="1600" b="0" i="0" u="none" strike="noStrike" cap="none">
              <a:solidFill>
                <a:schemeClr val="lt1"/>
              </a:solidFill>
              <a:latin typeface="Barlow"/>
              <a:ea typeface="Barlow"/>
              <a:cs typeface="Barlow"/>
              <a:sym typeface="Barlow"/>
            </a:endParaRPr>
          </a:p>
          <a:p>
            <a:pPr marL="0" marR="0" lvl="0" indent="0" algn="just" rtl="0">
              <a:lnSpc>
                <a:spcPct val="100000"/>
              </a:lnSpc>
              <a:spcBef>
                <a:spcPts val="0"/>
              </a:spcBef>
              <a:spcAft>
                <a:spcPts val="0"/>
              </a:spcAft>
              <a:buClr>
                <a:schemeClr val="dk1"/>
              </a:buClr>
              <a:buSzPts val="1600"/>
              <a:buFont typeface="Arial"/>
              <a:buNone/>
            </a:pPr>
            <a:endParaRPr sz="1600" b="0" i="0" u="none" strike="noStrike" cap="none">
              <a:solidFill>
                <a:schemeClr val="lt1"/>
              </a:solidFill>
              <a:latin typeface="Barlow"/>
              <a:ea typeface="Barlow"/>
              <a:cs typeface="Barlow"/>
              <a:sym typeface="Barlow"/>
            </a:endParaRPr>
          </a:p>
        </p:txBody>
      </p:sp>
      <p:grpSp>
        <p:nvGrpSpPr>
          <p:cNvPr id="173" name="Google Shape;173;p7"/>
          <p:cNvGrpSpPr/>
          <p:nvPr/>
        </p:nvGrpSpPr>
        <p:grpSpPr>
          <a:xfrm>
            <a:off x="9574662" y="4630398"/>
            <a:ext cx="1774768" cy="1728347"/>
            <a:chOff x="3171000" y="4021950"/>
            <a:chExt cx="268100" cy="265875"/>
          </a:xfrm>
        </p:grpSpPr>
        <p:sp>
          <p:nvSpPr>
            <p:cNvPr id="174" name="Google Shape;174;p7"/>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7"/>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6" name="Google Shape;176;p7"/>
          <p:cNvSpPr/>
          <p:nvPr/>
        </p:nvSpPr>
        <p:spPr>
          <a:xfrm>
            <a:off x="6625765" y="4415723"/>
            <a:ext cx="1975514" cy="1943029"/>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7"/>
          <p:cNvSpPr/>
          <p:nvPr/>
        </p:nvSpPr>
        <p:spPr>
          <a:xfrm>
            <a:off x="3612536" y="4521270"/>
            <a:ext cx="1763018" cy="1731922"/>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8" name="Google Shape;178;p7"/>
          <p:cNvGrpSpPr/>
          <p:nvPr/>
        </p:nvGrpSpPr>
        <p:grpSpPr>
          <a:xfrm>
            <a:off x="687823" y="4565081"/>
            <a:ext cx="1674478" cy="1644327"/>
            <a:chOff x="5684575" y="4038000"/>
            <a:chExt cx="252950" cy="252950"/>
          </a:xfrm>
        </p:grpSpPr>
        <p:sp>
          <p:nvSpPr>
            <p:cNvPr id="179" name="Google Shape;179;p7"/>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7"/>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7"/>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7"/>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7"/>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7"/>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1507</Words>
  <Application>Microsoft Office PowerPoint</Application>
  <PresentationFormat>Grand écran</PresentationFormat>
  <Paragraphs>184</Paragraphs>
  <Slides>7</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vt:i4>
      </vt:variant>
    </vt:vector>
  </HeadingPairs>
  <TitlesOfParts>
    <vt:vector size="15" baseType="lpstr">
      <vt:lpstr>Barlow Condensed</vt:lpstr>
      <vt:lpstr>Barlow</vt:lpstr>
      <vt:lpstr>Arial</vt:lpstr>
      <vt:lpstr>Calibri</vt:lpstr>
      <vt:lpstr>Homemade Apple</vt:lpstr>
      <vt:lpstr>Poppins</vt:lpstr>
      <vt:lpstr>Barlow Medium</vt:lpstr>
      <vt:lpstr>0045_Jefferson_Template_SlidesMania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Virginie Hudon-Chabot</dc:creator>
  <cp:lastModifiedBy>Virginie Hudon-Chabot</cp:lastModifiedBy>
  <cp:revision>2</cp:revision>
  <dcterms:modified xsi:type="dcterms:W3CDTF">2024-10-16T15:24:05Z</dcterms:modified>
</cp:coreProperties>
</file>