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12192000" cy="6858000"/>
  <p:notesSz cx="6858000" cy="9144000"/>
  <p:embeddedFontLst>
    <p:embeddedFont>
      <p:font typeface="Barlow" panose="00000500000000000000" pitchFamily="2" charset="0"/>
      <p:regular r:id="rId8"/>
      <p:bold r:id="rId9"/>
      <p:italic r:id="rId10"/>
      <p:boldItalic r:id="rId11"/>
    </p:embeddedFont>
    <p:embeddedFont>
      <p:font typeface="Barlow Condensed" panose="00000506000000000000" pitchFamily="2" charset="0"/>
      <p:regular r:id="rId12"/>
      <p:bold r:id="rId13"/>
      <p:italic r:id="rId14"/>
      <p:boldItalic r:id="rId15"/>
    </p:embeddedFont>
    <p:embeddedFont>
      <p:font typeface="Barlow Medium" panose="00000600000000000000" pitchFamily="2" charset="0"/>
      <p:regular r:id="rId16"/>
      <p:bold r:id="rId17"/>
      <p:italic r:id="rId18"/>
      <p:boldItalic r:id="rId19"/>
    </p:embeddedFont>
    <p:embeddedFont>
      <p:font typeface="Homemade Apple" panose="020B0604020202020204" charset="0"/>
      <p:regular r:id="rId20"/>
    </p:embeddedFont>
    <p:embeddedFont>
      <p:font typeface="Poppins"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47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840" y="43"/>
      </p:cViewPr>
      <p:guideLst>
        <p:guide orient="horz" pos="2160"/>
        <p:guide pos="3840"/>
        <p:guide orient="horz" pos="14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f06d8502c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ef06d850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ef8757fc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eef8757f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400">
                <a:solidFill>
                  <a:schemeClr val="dk1"/>
                </a:solidFill>
                <a:latin typeface="Barlow"/>
                <a:ea typeface="Barlow"/>
                <a:cs typeface="Barlow"/>
                <a:sym typeface="Barlow"/>
              </a:rPr>
              <a:t>Au préscolaire, les compétences observées sont liées aux cinq (5) domaines de développement de l’enfant.  Au bulletin, les titulaires témoignent l’état du développement de votre enfant en s’appuyant sur les différentes composantes du programme.</a:t>
            </a:r>
            <a:endParaRPr sz="1400">
              <a:solidFill>
                <a:schemeClr val="dk1"/>
              </a:solidFill>
              <a:latin typeface="Barlow"/>
              <a:ea typeface="Barlow"/>
              <a:cs typeface="Barlow"/>
              <a:sym typeface="Barlow"/>
            </a:endParaRPr>
          </a:p>
          <a:p>
            <a:pPr marL="0" lvl="0" indent="0" algn="l" rtl="0">
              <a:spcBef>
                <a:spcPts val="0"/>
              </a:spcBef>
              <a:spcAft>
                <a:spcPts val="0"/>
              </a:spcAft>
              <a:buNone/>
            </a:pPr>
            <a:endParaRPr sz="1400">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s-ES" sz="1400">
                <a:solidFill>
                  <a:schemeClr val="dk1"/>
                </a:solidFill>
                <a:latin typeface="Barlow"/>
                <a:ea typeface="Barlow"/>
                <a:cs typeface="Barlow"/>
                <a:sym typeface="Barlow"/>
              </a:rPr>
              <a:t>Au préscolaire, les compétences observées sont liées aux cinq (5) domaines de développement de l’enfant.  Au bulletin, les titulaires témoignent de leurs observations en s’appuyant sur les différentes composantes pour rendre compte de l’état du développement de votre enfant.</a:t>
            </a:r>
            <a:endParaRPr sz="1400">
              <a:solidFill>
                <a:schemeClr val="dk1"/>
              </a:solidFill>
              <a:latin typeface="Barlow"/>
              <a:ea typeface="Barlow"/>
              <a:cs typeface="Barlow"/>
              <a:sym typeface="Barlow"/>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twitter.com/SlidesManiaSM/" TargetMode="External"/><Relationship Id="rId12" Type="http://schemas.openxmlformats.org/officeDocument/2006/relationships/image" Target="../media/image10.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9.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45_Jefferson_Template_SlidesMania_1">
  <p:cSld name="Jefferson_1">
    <p:bg>
      <p:bgPr>
        <a:solidFill>
          <a:srgbClr val="F2F2F2"/>
        </a:solidFill>
        <a:effectLst/>
      </p:bgPr>
    </p:bg>
    <p:spTree>
      <p:nvGrpSpPr>
        <p:cNvPr id="1" name="Shape 7"/>
        <p:cNvGrpSpPr/>
        <p:nvPr/>
      </p:nvGrpSpPr>
      <p:grpSpPr>
        <a:xfrm>
          <a:off x="0" y="0"/>
          <a:ext cx="0" cy="0"/>
          <a:chOff x="0" y="0"/>
          <a:chExt cx="0" cy="0"/>
        </a:xfrm>
      </p:grpSpPr>
      <p:pic>
        <p:nvPicPr>
          <p:cNvPr id="8" name="Google Shape;8;p2" descr="Imagen que contiene niño, persona, joven, sentado&#10;&#10;Descripción generada automáticamente"/>
          <p:cNvPicPr preferRelativeResize="0"/>
          <p:nvPr/>
        </p:nvPicPr>
        <p:blipFill rotWithShape="1">
          <a:blip r:embed="rId2">
            <a:alphaModFix/>
          </a:blip>
          <a:srcRect t="906" b="14858"/>
          <a:stretch/>
        </p:blipFill>
        <p:spPr>
          <a:xfrm>
            <a:off x="0" y="0"/>
            <a:ext cx="12192000" cy="6858000"/>
          </a:xfrm>
          <a:prstGeom prst="rect">
            <a:avLst/>
          </a:prstGeom>
          <a:noFill/>
          <a:ln>
            <a:noFill/>
          </a:ln>
        </p:spPr>
      </p:pic>
      <p:sp>
        <p:nvSpPr>
          <p:cNvPr id="9" name="Google Shape;9;p2"/>
          <p:cNvSpPr/>
          <p:nvPr/>
        </p:nvSpPr>
        <p:spPr>
          <a:xfrm>
            <a:off x="494489" y="0"/>
            <a:ext cx="2800755" cy="1200726"/>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a:off x="3295244" y="0"/>
            <a:ext cx="2800755" cy="1200726"/>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2"/>
          <p:cNvSpPr/>
          <p:nvPr/>
        </p:nvSpPr>
        <p:spPr>
          <a:xfrm>
            <a:off x="6096000" y="0"/>
            <a:ext cx="2800755" cy="1200726"/>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2"/>
          <p:cNvSpPr/>
          <p:nvPr/>
        </p:nvSpPr>
        <p:spPr>
          <a:xfrm>
            <a:off x="8896755" y="0"/>
            <a:ext cx="2800755" cy="1200726"/>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567692" y="5218545"/>
            <a:ext cx="11129818" cy="1639455"/>
          </a:xfrm>
          <a:prstGeom prst="rect">
            <a:avLst/>
          </a:prstGeom>
          <a:solidFill>
            <a:srgbClr val="B2C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45_Jefferson_Template_SlidesMania_10">
  <p:cSld name="Jefferson_10">
    <p:bg>
      <p:bgPr>
        <a:solidFill>
          <a:srgbClr val="F2F2F2"/>
        </a:solidFill>
        <a:effectLst/>
      </p:bgPr>
    </p:bg>
    <p:spTree>
      <p:nvGrpSpPr>
        <p:cNvPr id="1" name="Shape 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77"/>
        <p:cNvGrpSpPr/>
        <p:nvPr/>
      </p:nvGrpSpPr>
      <p:grpSpPr>
        <a:xfrm>
          <a:off x="0" y="0"/>
          <a:ext cx="0" cy="0"/>
          <a:chOff x="0" y="0"/>
          <a:chExt cx="0" cy="0"/>
        </a:xfrm>
      </p:grpSpPr>
      <p:grpSp>
        <p:nvGrpSpPr>
          <p:cNvPr id="78" name="Google Shape;78;p12"/>
          <p:cNvGrpSpPr/>
          <p:nvPr/>
        </p:nvGrpSpPr>
        <p:grpSpPr>
          <a:xfrm>
            <a:off x="0" y="0"/>
            <a:ext cx="12192000" cy="6858000"/>
            <a:chOff x="0" y="0"/>
            <a:chExt cx="12192000" cy="6858000"/>
          </a:xfrm>
        </p:grpSpPr>
        <p:sp>
          <p:nvSpPr>
            <p:cNvPr id="79" name="Google Shape;79;p12"/>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2">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81" name="Google Shape;81;p12"/>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600" b="1">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lang="es-ES" sz="3600" b="1">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lang="es-ES"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s-ES"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s-ES" sz="4400" b="1">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82" name="Google Shape;82;p12"/>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83" name="Google Shape;83;p12">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84" name="Google Shape;84;p12">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85" name="Google Shape;85;p12">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86" name="Google Shape;86;p12">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87" name="Google Shape;87;p12"/>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5_Jefferson_Template_SlidesMania_2">
  <p:cSld name="Jefferson_8">
    <p:bg>
      <p:bgPr>
        <a:solidFill>
          <a:srgbClr val="F2F2F2"/>
        </a:solidFill>
        <a:effectLst/>
      </p:bgPr>
    </p:bg>
    <p:spTree>
      <p:nvGrpSpPr>
        <p:cNvPr id="1" name="Shape 15"/>
        <p:cNvGrpSpPr/>
        <p:nvPr/>
      </p:nvGrpSpPr>
      <p:grpSpPr>
        <a:xfrm>
          <a:off x="0" y="0"/>
          <a:ext cx="0" cy="0"/>
          <a:chOff x="0" y="0"/>
          <a:chExt cx="0" cy="0"/>
        </a:xfrm>
      </p:grpSpPr>
      <p:sp>
        <p:nvSpPr>
          <p:cNvPr id="16" name="Google Shape;16;p3"/>
          <p:cNvSpPr/>
          <p:nvPr/>
        </p:nvSpPr>
        <p:spPr>
          <a:xfrm>
            <a:off x="85916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 name="Google Shape;17;p3"/>
          <p:cNvPicPr preferRelativeResize="0"/>
          <p:nvPr/>
        </p:nvPicPr>
        <p:blipFill>
          <a:blip r:embed="rId2">
            <a:alphaModFix/>
          </a:blip>
          <a:stretch>
            <a:fillRect/>
          </a:stretch>
        </p:blipFill>
        <p:spPr>
          <a:xfrm>
            <a:off x="8648938" y="142450"/>
            <a:ext cx="1428525" cy="1036149"/>
          </a:xfrm>
          <a:prstGeom prst="rect">
            <a:avLst/>
          </a:prstGeom>
          <a:noFill/>
          <a:ln>
            <a:noFill/>
          </a:ln>
        </p:spPr>
      </p:pic>
      <p:sp>
        <p:nvSpPr>
          <p:cNvPr id="18" name="Google Shape;18;p3"/>
          <p:cNvSpPr/>
          <p:nvPr/>
        </p:nvSpPr>
        <p:spPr>
          <a:xfrm>
            <a:off x="101348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 name="Google Shape;19;p3" descr="Imagen que contiene persona, hierba, exterior, niño&#10;&#10;Descripción generada automáticamente"/>
          <p:cNvPicPr preferRelativeResize="0"/>
          <p:nvPr/>
        </p:nvPicPr>
        <p:blipFill rotWithShape="1">
          <a:blip r:embed="rId3">
            <a:alphaModFix/>
          </a:blip>
          <a:srcRect/>
          <a:stretch/>
        </p:blipFill>
        <p:spPr>
          <a:xfrm>
            <a:off x="10134800" y="142450"/>
            <a:ext cx="1483050" cy="1036150"/>
          </a:xfrm>
          <a:prstGeom prst="rect">
            <a:avLst/>
          </a:prstGeom>
          <a:noFill/>
          <a:ln>
            <a:noFill/>
          </a:ln>
        </p:spPr>
      </p:pic>
      <p:sp>
        <p:nvSpPr>
          <p:cNvPr id="20" name="Google Shape;20;p3"/>
          <p:cNvSpPr/>
          <p:nvPr/>
        </p:nvSpPr>
        <p:spPr>
          <a:xfrm>
            <a:off x="70484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 name="Google Shape;21;p3" descr="Imagen que contiene niño, persona, pequeño, joven&#10;&#10;Descripción generada automáticamente"/>
          <p:cNvPicPr preferRelativeResize="0"/>
          <p:nvPr/>
        </p:nvPicPr>
        <p:blipFill rotWithShape="1">
          <a:blip r:embed="rId4">
            <a:alphaModFix/>
          </a:blip>
          <a:srcRect/>
          <a:stretch/>
        </p:blipFill>
        <p:spPr>
          <a:xfrm>
            <a:off x="7115225" y="147525"/>
            <a:ext cx="1476375" cy="1026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5_Jefferson_Template_SlidesMania_3">
  <p:cSld name="Jefferson_6">
    <p:bg>
      <p:bgPr>
        <a:solidFill>
          <a:srgbClr val="F2F2F2"/>
        </a:solidFill>
        <a:effectLst/>
      </p:bgPr>
    </p:bg>
    <p:spTree>
      <p:nvGrpSpPr>
        <p:cNvPr id="1" name="Shape 22"/>
        <p:cNvGrpSpPr/>
        <p:nvPr/>
      </p:nvGrpSpPr>
      <p:grpSpPr>
        <a:xfrm>
          <a:off x="0" y="0"/>
          <a:ext cx="0" cy="0"/>
          <a:chOff x="0" y="0"/>
          <a:chExt cx="0" cy="0"/>
        </a:xfrm>
      </p:grpSpPr>
      <p:sp>
        <p:nvSpPr>
          <p:cNvPr id="23" name="Google Shape;23;p4"/>
          <p:cNvSpPr/>
          <p:nvPr/>
        </p:nvSpPr>
        <p:spPr>
          <a:xfrm>
            <a:off x="146921" y="3825551"/>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4"/>
          <p:cNvSpPr/>
          <p:nvPr/>
        </p:nvSpPr>
        <p:spPr>
          <a:xfrm>
            <a:off x="3145440" y="3825398"/>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4"/>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4"/>
          <p:cNvSpPr/>
          <p:nvPr/>
        </p:nvSpPr>
        <p:spPr>
          <a:xfrm>
            <a:off x="9155984" y="3826800"/>
            <a:ext cx="2868600"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4"/>
          <p:cNvSpPr/>
          <p:nvPr/>
        </p:nvSpPr>
        <p:spPr>
          <a:xfrm>
            <a:off x="145863" y="3429000"/>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4"/>
          <p:cNvSpPr/>
          <p:nvPr/>
        </p:nvSpPr>
        <p:spPr>
          <a:xfrm>
            <a:off x="3146400" y="3427200"/>
            <a:ext cx="28692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4"/>
          <p:cNvSpPr/>
          <p:nvPr/>
        </p:nvSpPr>
        <p:spPr>
          <a:xfrm>
            <a:off x="6148537" y="3428994"/>
            <a:ext cx="2869200"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4"/>
          <p:cNvSpPr/>
          <p:nvPr/>
        </p:nvSpPr>
        <p:spPr>
          <a:xfrm>
            <a:off x="9157042" y="3427200"/>
            <a:ext cx="2868600" cy="601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4"/>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5_Jefferson_Template_SlidesMania_4">
  <p:cSld name="Jefferson_9">
    <p:bg>
      <p:bgPr>
        <a:solidFill>
          <a:srgbClr val="F2F2F2"/>
        </a:solidFill>
        <a:effectLst/>
      </p:bgPr>
    </p:bg>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b="57103"/>
          <a:stretch/>
        </p:blipFill>
        <p:spPr>
          <a:xfrm>
            <a:off x="0" y="3916218"/>
            <a:ext cx="3376782" cy="2941782"/>
          </a:xfrm>
          <a:prstGeom prst="rect">
            <a:avLst/>
          </a:prstGeom>
          <a:noFill/>
          <a:ln>
            <a:noFill/>
          </a:ln>
        </p:spPr>
      </p:pic>
      <p:pic>
        <p:nvPicPr>
          <p:cNvPr id="34" name="Google Shape;34;p5"/>
          <p:cNvPicPr preferRelativeResize="0"/>
          <p:nvPr/>
        </p:nvPicPr>
        <p:blipFill rotWithShape="1">
          <a:blip r:embed="rId2">
            <a:alphaModFix/>
          </a:blip>
          <a:srcRect b="57103"/>
          <a:stretch/>
        </p:blipFill>
        <p:spPr>
          <a:xfrm>
            <a:off x="3376782" y="3916218"/>
            <a:ext cx="3376782" cy="2941782"/>
          </a:xfrm>
          <a:prstGeom prst="rect">
            <a:avLst/>
          </a:prstGeom>
          <a:noFill/>
          <a:ln>
            <a:noFill/>
          </a:ln>
        </p:spPr>
      </p:pic>
      <p:pic>
        <p:nvPicPr>
          <p:cNvPr id="35" name="Google Shape;35;p5"/>
          <p:cNvPicPr preferRelativeResize="0"/>
          <p:nvPr/>
        </p:nvPicPr>
        <p:blipFill rotWithShape="1">
          <a:blip r:embed="rId2">
            <a:alphaModFix/>
          </a:blip>
          <a:srcRect b="57103"/>
          <a:stretch/>
        </p:blipFill>
        <p:spPr>
          <a:xfrm>
            <a:off x="6753564" y="3916218"/>
            <a:ext cx="3376782" cy="2941782"/>
          </a:xfrm>
          <a:prstGeom prst="rect">
            <a:avLst/>
          </a:prstGeom>
          <a:noFill/>
          <a:ln>
            <a:noFill/>
          </a:ln>
        </p:spPr>
      </p:pic>
      <p:pic>
        <p:nvPicPr>
          <p:cNvPr id="36" name="Google Shape;36;p5"/>
          <p:cNvPicPr preferRelativeResize="0"/>
          <p:nvPr/>
        </p:nvPicPr>
        <p:blipFill rotWithShape="1">
          <a:blip r:embed="rId2">
            <a:alphaModFix/>
          </a:blip>
          <a:srcRect r="38945" b="57103"/>
          <a:stretch/>
        </p:blipFill>
        <p:spPr>
          <a:xfrm>
            <a:off x="10130346" y="3916218"/>
            <a:ext cx="2061654" cy="2941782"/>
          </a:xfrm>
          <a:prstGeom prst="rect">
            <a:avLst/>
          </a:prstGeom>
          <a:noFill/>
          <a:ln>
            <a:noFill/>
          </a:ln>
        </p:spPr>
      </p:pic>
      <p:sp>
        <p:nvSpPr>
          <p:cNvPr id="37" name="Google Shape;37;p5"/>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5_Jefferson_Template_SlidesMania_5">
  <p:cSld name="Jefferson_3">
    <p:bg>
      <p:bgPr>
        <a:solidFill>
          <a:srgbClr val="F2F2F2"/>
        </a:solidFill>
        <a:effectLst/>
      </p:bgPr>
    </p:bg>
    <p:spTree>
      <p:nvGrpSpPr>
        <p:cNvPr id="1" name="Shape 38"/>
        <p:cNvGrpSpPr/>
        <p:nvPr/>
      </p:nvGrpSpPr>
      <p:grpSpPr>
        <a:xfrm>
          <a:off x="0" y="0"/>
          <a:ext cx="0" cy="0"/>
          <a:chOff x="0" y="0"/>
          <a:chExt cx="0" cy="0"/>
        </a:xfrm>
      </p:grpSpPr>
      <p:sp>
        <p:nvSpPr>
          <p:cNvPr id="39" name="Google Shape;39;p6"/>
          <p:cNvSpPr/>
          <p:nvPr/>
        </p:nvSpPr>
        <p:spPr>
          <a:xfrm>
            <a:off x="165394" y="4682836"/>
            <a:ext cx="11877637" cy="2175163"/>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6"/>
          <p:cNvSpPr/>
          <p:nvPr/>
        </p:nvSpPr>
        <p:spPr>
          <a:xfrm>
            <a:off x="165394" y="1756605"/>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6"/>
          <p:cNvSpPr/>
          <p:nvPr/>
        </p:nvSpPr>
        <p:spPr>
          <a:xfrm>
            <a:off x="3163913" y="1756452"/>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6"/>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6"/>
          <p:cNvSpPr/>
          <p:nvPr/>
        </p:nvSpPr>
        <p:spPr>
          <a:xfrm>
            <a:off x="9174457" y="1747121"/>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45_Jefferson_Template_SlidesMania_6">
  <p:cSld name="Jefferson_2">
    <p:bg>
      <p:bgPr>
        <a:solidFill>
          <a:srgbClr val="F2F2F2"/>
        </a:solidFill>
        <a:effectLst/>
      </p:bgPr>
    </p:bg>
    <p:spTree>
      <p:nvGrpSpPr>
        <p:cNvPr id="1" name="Shape 44"/>
        <p:cNvGrpSpPr/>
        <p:nvPr/>
      </p:nvGrpSpPr>
      <p:grpSpPr>
        <a:xfrm>
          <a:off x="0" y="0"/>
          <a:ext cx="0" cy="0"/>
          <a:chOff x="0" y="0"/>
          <a:chExt cx="0" cy="0"/>
        </a:xfrm>
      </p:grpSpPr>
      <p:sp>
        <p:nvSpPr>
          <p:cNvPr id="45" name="Google Shape;45;p7"/>
          <p:cNvSpPr/>
          <p:nvPr/>
        </p:nvSpPr>
        <p:spPr>
          <a:xfrm>
            <a:off x="192823" y="3818268"/>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7"/>
          <p:cNvSpPr/>
          <p:nvPr/>
        </p:nvSpPr>
        <p:spPr>
          <a:xfrm>
            <a:off x="3191342" y="3818115"/>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7"/>
          <p:cNvSpPr/>
          <p:nvPr/>
        </p:nvSpPr>
        <p:spPr>
          <a:xfrm>
            <a:off x="6193381" y="3818115"/>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7"/>
          <p:cNvSpPr/>
          <p:nvPr/>
        </p:nvSpPr>
        <p:spPr>
          <a:xfrm>
            <a:off x="9201886" y="3808784"/>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7"/>
          <p:cNvSpPr/>
          <p:nvPr/>
        </p:nvSpPr>
        <p:spPr>
          <a:xfrm>
            <a:off x="8254460" y="1609164"/>
            <a:ext cx="3816000" cy="2050486"/>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7"/>
          <p:cNvSpPr/>
          <p:nvPr/>
        </p:nvSpPr>
        <p:spPr>
          <a:xfrm>
            <a:off x="192823" y="1609174"/>
            <a:ext cx="3816944" cy="2050476"/>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7"/>
          <p:cNvSpPr/>
          <p:nvPr/>
        </p:nvSpPr>
        <p:spPr>
          <a:xfrm>
            <a:off x="4169915" y="1616364"/>
            <a:ext cx="3924000" cy="2050476"/>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45_Jefferson_Template_SlidesMania_7">
  <p:cSld name="Jefferson_5">
    <p:bg>
      <p:bgPr>
        <a:solidFill>
          <a:srgbClr val="F2F2F2"/>
        </a:solidFill>
        <a:effectLst/>
      </p:bgPr>
    </p:bg>
    <p:spTree>
      <p:nvGrpSpPr>
        <p:cNvPr id="1" name="Shape 52"/>
        <p:cNvGrpSpPr/>
        <p:nvPr/>
      </p:nvGrpSpPr>
      <p:grpSpPr>
        <a:xfrm>
          <a:off x="0" y="0"/>
          <a:ext cx="0" cy="0"/>
          <a:chOff x="0" y="0"/>
          <a:chExt cx="0" cy="0"/>
        </a:xfrm>
      </p:grpSpPr>
      <p:sp>
        <p:nvSpPr>
          <p:cNvPr id="53" name="Google Shape;53;p8"/>
          <p:cNvSpPr/>
          <p:nvPr/>
        </p:nvSpPr>
        <p:spPr>
          <a:xfrm>
            <a:off x="391885" y="3870627"/>
            <a:ext cx="3806889" cy="2558159"/>
          </a:xfrm>
          <a:prstGeom prst="rect">
            <a:avLst/>
          </a:prstGeom>
          <a:solidFill>
            <a:srgbClr val="86CC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8"/>
          <p:cNvSpPr/>
          <p:nvPr/>
        </p:nvSpPr>
        <p:spPr>
          <a:xfrm>
            <a:off x="8003927" y="1710625"/>
            <a:ext cx="3796187" cy="2464864"/>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8"/>
          <p:cNvSpPr/>
          <p:nvPr/>
        </p:nvSpPr>
        <p:spPr>
          <a:xfrm>
            <a:off x="4272550" y="4322619"/>
            <a:ext cx="3657600" cy="2106168"/>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8"/>
          <p:cNvSpPr/>
          <p:nvPr/>
        </p:nvSpPr>
        <p:spPr>
          <a:xfrm>
            <a:off x="4272550" y="1710625"/>
            <a:ext cx="3657600" cy="2530788"/>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45_Jefferson_Template_SlidesMania_8">
  <p:cSld name="Jefferson_7">
    <p:bg>
      <p:bgPr>
        <a:solidFill>
          <a:srgbClr val="F2F2F2"/>
        </a:solidFill>
        <a:effectLst/>
      </p:bgPr>
    </p:bg>
    <p:spTree>
      <p:nvGrpSpPr>
        <p:cNvPr id="1" name="Shape 57"/>
        <p:cNvGrpSpPr/>
        <p:nvPr/>
      </p:nvGrpSpPr>
      <p:grpSpPr>
        <a:xfrm>
          <a:off x="0" y="0"/>
          <a:ext cx="0" cy="0"/>
          <a:chOff x="0" y="0"/>
          <a:chExt cx="0" cy="0"/>
        </a:xfrm>
      </p:grpSpPr>
      <p:grpSp>
        <p:nvGrpSpPr>
          <p:cNvPr id="58" name="Google Shape;58;p9"/>
          <p:cNvGrpSpPr/>
          <p:nvPr/>
        </p:nvGrpSpPr>
        <p:grpSpPr>
          <a:xfrm>
            <a:off x="145863" y="1699491"/>
            <a:ext cx="11879752" cy="4915913"/>
            <a:chOff x="145863" y="3419663"/>
            <a:chExt cx="11879752" cy="3195739"/>
          </a:xfrm>
        </p:grpSpPr>
        <p:sp>
          <p:nvSpPr>
            <p:cNvPr id="59" name="Google Shape;59;p9"/>
            <p:cNvSpPr/>
            <p:nvPr/>
          </p:nvSpPr>
          <p:spPr>
            <a:xfrm>
              <a:off x="146921" y="3825551"/>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9"/>
            <p:cNvSpPr/>
            <p:nvPr/>
          </p:nvSpPr>
          <p:spPr>
            <a:xfrm>
              <a:off x="3145440" y="3825398"/>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9"/>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9"/>
            <p:cNvSpPr/>
            <p:nvPr/>
          </p:nvSpPr>
          <p:spPr>
            <a:xfrm>
              <a:off x="9155984" y="3816067"/>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9"/>
            <p:cNvSpPr/>
            <p:nvPr/>
          </p:nvSpPr>
          <p:spPr>
            <a:xfrm>
              <a:off x="145863" y="3429000"/>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9"/>
            <p:cNvSpPr/>
            <p:nvPr/>
          </p:nvSpPr>
          <p:spPr>
            <a:xfrm>
              <a:off x="3138224" y="3428998"/>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9"/>
            <p:cNvSpPr/>
            <p:nvPr/>
          </p:nvSpPr>
          <p:spPr>
            <a:xfrm>
              <a:off x="6148537" y="3428994"/>
              <a:ext cx="2869200"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9"/>
            <p:cNvSpPr/>
            <p:nvPr/>
          </p:nvSpPr>
          <p:spPr>
            <a:xfrm>
              <a:off x="9157042" y="3419663"/>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7" name="Google Shape;67;p9"/>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45_Jefferson_Template_SlidesMania_9">
  <p:cSld name="Jefferson_4">
    <p:bg>
      <p:bgPr>
        <a:solidFill>
          <a:srgbClr val="F2F2F2"/>
        </a:solidFill>
        <a:effectLst/>
      </p:bgPr>
    </p:bg>
    <p:spTree>
      <p:nvGrpSpPr>
        <p:cNvPr id="1" name="Shape 68"/>
        <p:cNvGrpSpPr/>
        <p:nvPr/>
      </p:nvGrpSpPr>
      <p:grpSpPr>
        <a:xfrm>
          <a:off x="0" y="0"/>
          <a:ext cx="0" cy="0"/>
          <a:chOff x="0" y="0"/>
          <a:chExt cx="0" cy="0"/>
        </a:xfrm>
      </p:grpSpPr>
      <p:grpSp>
        <p:nvGrpSpPr>
          <p:cNvPr id="69" name="Google Shape;69;p10"/>
          <p:cNvGrpSpPr/>
          <p:nvPr/>
        </p:nvGrpSpPr>
        <p:grpSpPr>
          <a:xfrm rot="10800000" flipH="1">
            <a:off x="165394" y="1747121"/>
            <a:ext cx="11877637" cy="5110878"/>
            <a:chOff x="165394" y="1747121"/>
            <a:chExt cx="11877637" cy="5110878"/>
          </a:xfrm>
        </p:grpSpPr>
        <p:sp>
          <p:nvSpPr>
            <p:cNvPr id="70" name="Google Shape;70;p10"/>
            <p:cNvSpPr/>
            <p:nvPr/>
          </p:nvSpPr>
          <p:spPr>
            <a:xfrm>
              <a:off x="165394" y="4682836"/>
              <a:ext cx="11877637" cy="2175163"/>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10"/>
            <p:cNvSpPr/>
            <p:nvPr/>
          </p:nvSpPr>
          <p:spPr>
            <a:xfrm>
              <a:off x="165394" y="1756605"/>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10"/>
            <p:cNvSpPr/>
            <p:nvPr/>
          </p:nvSpPr>
          <p:spPr>
            <a:xfrm>
              <a:off x="3163913" y="1756452"/>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10"/>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10"/>
            <p:cNvSpPr/>
            <p:nvPr/>
          </p:nvSpPr>
          <p:spPr>
            <a:xfrm>
              <a:off x="9174457" y="1747121"/>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5" name="Google Shape;75;p10"/>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p:nvPr/>
        </p:nvSpPr>
        <p:spPr>
          <a:xfrm>
            <a:off x="2718525" y="5395775"/>
            <a:ext cx="6194400" cy="1462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600" b="1">
                <a:solidFill>
                  <a:schemeClr val="lt1"/>
                </a:solidFill>
                <a:latin typeface="Barlow"/>
                <a:ea typeface="Barlow"/>
                <a:cs typeface="Barlow"/>
                <a:sym typeface="Barlow"/>
              </a:rPr>
              <a:t>Document d’information aux parents:</a:t>
            </a:r>
            <a:endParaRPr sz="2600" b="1">
              <a:solidFill>
                <a:schemeClr val="lt1"/>
              </a:solidFill>
              <a:latin typeface="Barlow"/>
              <a:ea typeface="Barlow"/>
              <a:cs typeface="Barlow"/>
              <a:sym typeface="Barlow"/>
            </a:endParaRPr>
          </a:p>
          <a:p>
            <a:pPr marL="0" marR="0" lvl="0" indent="0" algn="ctr" rtl="0">
              <a:spcBef>
                <a:spcPts val="0"/>
              </a:spcBef>
              <a:spcAft>
                <a:spcPts val="0"/>
              </a:spcAft>
              <a:buNone/>
            </a:pPr>
            <a:r>
              <a:rPr lang="es-ES" sz="2600" b="1">
                <a:solidFill>
                  <a:schemeClr val="lt1"/>
                </a:solidFill>
                <a:latin typeface="Barlow"/>
                <a:ea typeface="Barlow"/>
                <a:cs typeface="Barlow"/>
                <a:sym typeface="Barlow"/>
              </a:rPr>
              <a:t> Le programme d’éducation préscolaire et les communications 2024-2025</a:t>
            </a:r>
            <a:endParaRPr sz="1900" b="1">
              <a:solidFill>
                <a:schemeClr val="lt1"/>
              </a:solidFill>
              <a:latin typeface="Barlow"/>
              <a:ea typeface="Barlow"/>
              <a:cs typeface="Barlow"/>
              <a:sym typeface="Barlow"/>
            </a:endParaRPr>
          </a:p>
        </p:txBody>
      </p:sp>
      <p:sp>
        <p:nvSpPr>
          <p:cNvPr id="93" name="Google Shape;93;p13"/>
          <p:cNvSpPr txBox="1"/>
          <p:nvPr/>
        </p:nvSpPr>
        <p:spPr>
          <a:xfrm>
            <a:off x="1162050" y="255775"/>
            <a:ext cx="2151000" cy="369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s-ES" sz="1800">
                <a:solidFill>
                  <a:schemeClr val="lt1"/>
                </a:solidFill>
                <a:latin typeface="Barlow"/>
                <a:ea typeface="Barlow"/>
                <a:cs typeface="Barlow"/>
                <a:sym typeface="Barlow"/>
              </a:rPr>
              <a:t>COMMUNICATIONS OFFICIELLES</a:t>
            </a:r>
            <a:endParaRPr/>
          </a:p>
        </p:txBody>
      </p:sp>
      <p:sp>
        <p:nvSpPr>
          <p:cNvPr id="94" name="Google Shape;94;p13"/>
          <p:cNvSpPr txBox="1"/>
          <p:nvPr/>
        </p:nvSpPr>
        <p:spPr>
          <a:xfrm>
            <a:off x="4207099" y="255850"/>
            <a:ext cx="1669500"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DATES À RETENIR</a:t>
            </a:r>
            <a:endParaRPr sz="1800">
              <a:solidFill>
                <a:schemeClr val="lt1"/>
              </a:solidFill>
              <a:latin typeface="Barlow"/>
              <a:ea typeface="Barlow"/>
              <a:cs typeface="Barlow"/>
              <a:sym typeface="Barlow"/>
            </a:endParaRPr>
          </a:p>
          <a:p>
            <a:pPr marL="0" marR="0" lvl="0" indent="0" algn="l" rtl="0">
              <a:spcBef>
                <a:spcPts val="0"/>
              </a:spcBef>
              <a:spcAft>
                <a:spcPts val="0"/>
              </a:spcAft>
              <a:buNone/>
            </a:pPr>
            <a:endParaRPr sz="1800">
              <a:solidFill>
                <a:schemeClr val="lt1"/>
              </a:solidFill>
              <a:latin typeface="Barlow"/>
              <a:ea typeface="Barlow"/>
              <a:cs typeface="Barlow"/>
              <a:sym typeface="Barlow"/>
            </a:endParaRPr>
          </a:p>
        </p:txBody>
      </p:sp>
      <p:sp>
        <p:nvSpPr>
          <p:cNvPr id="95" name="Google Shape;95;p13"/>
          <p:cNvSpPr txBox="1"/>
          <p:nvPr/>
        </p:nvSpPr>
        <p:spPr>
          <a:xfrm>
            <a:off x="6866950" y="255775"/>
            <a:ext cx="1977000" cy="697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rgbClr val="FFFFFF"/>
                </a:solidFill>
                <a:latin typeface="Barlow"/>
                <a:ea typeface="Barlow"/>
                <a:cs typeface="Barlow"/>
                <a:sym typeface="Barlow"/>
              </a:rPr>
              <a:t>COMPÉTENCES OBSERVÉES</a:t>
            </a:r>
            <a:endParaRPr sz="1800">
              <a:solidFill>
                <a:srgbClr val="FFFFFF"/>
              </a:solidFill>
              <a:latin typeface="Barlow"/>
              <a:ea typeface="Barlow"/>
              <a:cs typeface="Barlow"/>
              <a:sym typeface="Barlow"/>
            </a:endParaRPr>
          </a:p>
        </p:txBody>
      </p:sp>
      <p:grpSp>
        <p:nvGrpSpPr>
          <p:cNvPr id="96" name="Google Shape;96;p13"/>
          <p:cNvGrpSpPr/>
          <p:nvPr/>
        </p:nvGrpSpPr>
        <p:grpSpPr>
          <a:xfrm>
            <a:off x="3713827" y="192845"/>
            <a:ext cx="694810" cy="811823"/>
            <a:chOff x="6907250" y="4018375"/>
            <a:chExt cx="226625" cy="265875"/>
          </a:xfrm>
        </p:grpSpPr>
        <p:sp>
          <p:nvSpPr>
            <p:cNvPr id="97" name="Google Shape;97;p13"/>
            <p:cNvSpPr/>
            <p:nvPr/>
          </p:nvSpPr>
          <p:spPr>
            <a:xfrm>
              <a:off x="6953650" y="4018375"/>
              <a:ext cx="133375" cy="119575"/>
            </a:xfrm>
            <a:custGeom>
              <a:avLst/>
              <a:gdLst/>
              <a:ahLst/>
              <a:cxnLst/>
              <a:rect l="l" t="t" r="r" b="b"/>
              <a:pathLst>
                <a:path w="5335" h="4783" extrusionOk="0">
                  <a:moveTo>
                    <a:pt x="2659" y="786"/>
                  </a:moveTo>
                  <a:cubicBezTo>
                    <a:pt x="3337" y="786"/>
                    <a:pt x="3854" y="1321"/>
                    <a:pt x="3854" y="1981"/>
                  </a:cubicBezTo>
                  <a:lnTo>
                    <a:pt x="1463" y="1981"/>
                  </a:lnTo>
                  <a:cubicBezTo>
                    <a:pt x="1463" y="1321"/>
                    <a:pt x="1998" y="786"/>
                    <a:pt x="2659" y="786"/>
                  </a:cubicBezTo>
                  <a:close/>
                  <a:moveTo>
                    <a:pt x="2659" y="0"/>
                  </a:moveTo>
                  <a:cubicBezTo>
                    <a:pt x="1570" y="0"/>
                    <a:pt x="660" y="893"/>
                    <a:pt x="660" y="1981"/>
                  </a:cubicBezTo>
                  <a:lnTo>
                    <a:pt x="0" y="1981"/>
                  </a:lnTo>
                  <a:lnTo>
                    <a:pt x="0" y="4515"/>
                  </a:lnTo>
                  <a:cubicBezTo>
                    <a:pt x="0" y="4657"/>
                    <a:pt x="125" y="4782"/>
                    <a:pt x="268" y="4782"/>
                  </a:cubicBezTo>
                  <a:lnTo>
                    <a:pt x="2123" y="4782"/>
                  </a:lnTo>
                  <a:lnTo>
                    <a:pt x="2123" y="4515"/>
                  </a:lnTo>
                  <a:cubicBezTo>
                    <a:pt x="2123" y="4372"/>
                    <a:pt x="2248" y="4247"/>
                    <a:pt x="2391" y="4247"/>
                  </a:cubicBezTo>
                  <a:lnTo>
                    <a:pt x="2926" y="4247"/>
                  </a:lnTo>
                  <a:cubicBezTo>
                    <a:pt x="3087" y="4247"/>
                    <a:pt x="3194" y="4372"/>
                    <a:pt x="3194" y="4515"/>
                  </a:cubicBezTo>
                  <a:lnTo>
                    <a:pt x="3194" y="4782"/>
                  </a:lnTo>
                  <a:lnTo>
                    <a:pt x="5067" y="4782"/>
                  </a:lnTo>
                  <a:cubicBezTo>
                    <a:pt x="5210" y="4782"/>
                    <a:pt x="5335" y="4657"/>
                    <a:pt x="5335" y="4515"/>
                  </a:cubicBezTo>
                  <a:lnTo>
                    <a:pt x="5335" y="1981"/>
                  </a:lnTo>
                  <a:lnTo>
                    <a:pt x="4657" y="1981"/>
                  </a:lnTo>
                  <a:cubicBezTo>
                    <a:pt x="4657" y="893"/>
                    <a:pt x="3765" y="0"/>
                    <a:pt x="265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6967025" y="4234275"/>
              <a:ext cx="106625" cy="49975"/>
            </a:xfrm>
            <a:custGeom>
              <a:avLst/>
              <a:gdLst/>
              <a:ahLst/>
              <a:cxnLst/>
              <a:rect l="l" t="t" r="r" b="b"/>
              <a:pathLst>
                <a:path w="4265" h="1999" extrusionOk="0">
                  <a:moveTo>
                    <a:pt x="179" y="0"/>
                  </a:moveTo>
                  <a:cubicBezTo>
                    <a:pt x="90" y="0"/>
                    <a:pt x="0" y="89"/>
                    <a:pt x="0" y="179"/>
                  </a:cubicBezTo>
                  <a:lnTo>
                    <a:pt x="0" y="1999"/>
                  </a:lnTo>
                  <a:lnTo>
                    <a:pt x="4265" y="1999"/>
                  </a:lnTo>
                  <a:lnTo>
                    <a:pt x="4265" y="179"/>
                  </a:lnTo>
                  <a:cubicBezTo>
                    <a:pt x="4265" y="89"/>
                    <a:pt x="4176" y="0"/>
                    <a:pt x="4086"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6907250" y="4071900"/>
              <a:ext cx="226625" cy="212350"/>
            </a:xfrm>
            <a:custGeom>
              <a:avLst/>
              <a:gdLst/>
              <a:ahLst/>
              <a:cxnLst/>
              <a:rect l="l" t="t" r="r" b="b"/>
              <a:pathLst>
                <a:path w="9065" h="8494" extrusionOk="0">
                  <a:moveTo>
                    <a:pt x="1321" y="1"/>
                  </a:moveTo>
                  <a:cubicBezTo>
                    <a:pt x="1000" y="179"/>
                    <a:pt x="786" y="554"/>
                    <a:pt x="786" y="911"/>
                  </a:cubicBezTo>
                  <a:lnTo>
                    <a:pt x="786" y="4104"/>
                  </a:lnTo>
                  <a:lnTo>
                    <a:pt x="536" y="4104"/>
                  </a:lnTo>
                  <a:cubicBezTo>
                    <a:pt x="232" y="4104"/>
                    <a:pt x="0" y="4354"/>
                    <a:pt x="0" y="4640"/>
                  </a:cubicBezTo>
                  <a:lnTo>
                    <a:pt x="0" y="6763"/>
                  </a:lnTo>
                  <a:cubicBezTo>
                    <a:pt x="0" y="7066"/>
                    <a:pt x="232" y="7298"/>
                    <a:pt x="536" y="7298"/>
                  </a:cubicBezTo>
                  <a:lnTo>
                    <a:pt x="786" y="7298"/>
                  </a:lnTo>
                  <a:lnTo>
                    <a:pt x="786" y="7958"/>
                  </a:lnTo>
                  <a:cubicBezTo>
                    <a:pt x="786" y="8262"/>
                    <a:pt x="1035" y="8494"/>
                    <a:pt x="1321" y="8494"/>
                  </a:cubicBezTo>
                  <a:lnTo>
                    <a:pt x="1856" y="8494"/>
                  </a:lnTo>
                  <a:lnTo>
                    <a:pt x="1856" y="6674"/>
                  </a:lnTo>
                  <a:cubicBezTo>
                    <a:pt x="1856" y="6299"/>
                    <a:pt x="2177" y="5960"/>
                    <a:pt x="2570" y="5960"/>
                  </a:cubicBezTo>
                  <a:lnTo>
                    <a:pt x="6495" y="5960"/>
                  </a:lnTo>
                  <a:cubicBezTo>
                    <a:pt x="6888" y="5960"/>
                    <a:pt x="7191" y="6299"/>
                    <a:pt x="7191" y="6674"/>
                  </a:cubicBezTo>
                  <a:lnTo>
                    <a:pt x="7191" y="8494"/>
                  </a:lnTo>
                  <a:lnTo>
                    <a:pt x="7726" y="8494"/>
                  </a:lnTo>
                  <a:cubicBezTo>
                    <a:pt x="8030" y="8494"/>
                    <a:pt x="8262" y="8262"/>
                    <a:pt x="8262" y="7958"/>
                  </a:cubicBezTo>
                  <a:lnTo>
                    <a:pt x="8262" y="7298"/>
                  </a:lnTo>
                  <a:lnTo>
                    <a:pt x="8529" y="7298"/>
                  </a:lnTo>
                  <a:cubicBezTo>
                    <a:pt x="8815" y="7298"/>
                    <a:pt x="9065" y="7066"/>
                    <a:pt x="9065" y="6763"/>
                  </a:cubicBezTo>
                  <a:lnTo>
                    <a:pt x="9065" y="4640"/>
                  </a:lnTo>
                  <a:cubicBezTo>
                    <a:pt x="9047" y="4354"/>
                    <a:pt x="8815" y="4104"/>
                    <a:pt x="8511" y="4104"/>
                  </a:cubicBezTo>
                  <a:lnTo>
                    <a:pt x="8244" y="4104"/>
                  </a:lnTo>
                  <a:lnTo>
                    <a:pt x="8244" y="911"/>
                  </a:lnTo>
                  <a:cubicBezTo>
                    <a:pt x="8244" y="536"/>
                    <a:pt x="8047" y="179"/>
                    <a:pt x="7708" y="1"/>
                  </a:cubicBezTo>
                  <a:lnTo>
                    <a:pt x="7708" y="2374"/>
                  </a:lnTo>
                  <a:cubicBezTo>
                    <a:pt x="7708" y="2820"/>
                    <a:pt x="7352" y="3177"/>
                    <a:pt x="6923" y="3177"/>
                  </a:cubicBezTo>
                  <a:lnTo>
                    <a:pt x="5050" y="3177"/>
                  </a:lnTo>
                  <a:lnTo>
                    <a:pt x="5050" y="3444"/>
                  </a:lnTo>
                  <a:cubicBezTo>
                    <a:pt x="5050" y="3587"/>
                    <a:pt x="4943" y="3712"/>
                    <a:pt x="4782" y="3712"/>
                  </a:cubicBezTo>
                  <a:lnTo>
                    <a:pt x="4247" y="3712"/>
                  </a:lnTo>
                  <a:cubicBezTo>
                    <a:pt x="4104" y="3712"/>
                    <a:pt x="3979" y="3587"/>
                    <a:pt x="3979" y="3444"/>
                  </a:cubicBezTo>
                  <a:lnTo>
                    <a:pt x="3979" y="3177"/>
                  </a:lnTo>
                  <a:lnTo>
                    <a:pt x="2124" y="3177"/>
                  </a:lnTo>
                  <a:cubicBezTo>
                    <a:pt x="1695" y="3177"/>
                    <a:pt x="1321" y="2820"/>
                    <a:pt x="1321" y="2374"/>
                  </a:cubicBezTo>
                  <a:lnTo>
                    <a:pt x="1321"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13"/>
          <p:cNvSpPr/>
          <p:nvPr/>
        </p:nvSpPr>
        <p:spPr>
          <a:xfrm>
            <a:off x="9106786" y="282682"/>
            <a:ext cx="637079" cy="63218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6202645" y="186723"/>
            <a:ext cx="825891" cy="824067"/>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13"/>
          <p:cNvGrpSpPr/>
          <p:nvPr/>
        </p:nvGrpSpPr>
        <p:grpSpPr>
          <a:xfrm>
            <a:off x="555454" y="250077"/>
            <a:ext cx="700039" cy="697383"/>
            <a:chOff x="5684575" y="4038000"/>
            <a:chExt cx="252950" cy="252950"/>
          </a:xfrm>
        </p:grpSpPr>
        <p:sp>
          <p:nvSpPr>
            <p:cNvPr id="103" name="Google Shape;103;p13"/>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13"/>
          <p:cNvSpPr txBox="1"/>
          <p:nvPr/>
        </p:nvSpPr>
        <p:spPr>
          <a:xfrm>
            <a:off x="9834300" y="332050"/>
            <a:ext cx="18138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r>
              <a:rPr lang="es-ES" sz="1800">
                <a:solidFill>
                  <a:srgbClr val="FFFFFF"/>
                </a:solidFill>
                <a:latin typeface="Barlow"/>
                <a:ea typeface="Barlow"/>
                <a:cs typeface="Barlow"/>
                <a:sym typeface="Barlow"/>
              </a:rPr>
              <a:t>NATURE DES OBSERVATIONS</a:t>
            </a:r>
            <a:endParaRPr/>
          </a:p>
        </p:txBody>
      </p:sp>
      <p:sp>
        <p:nvSpPr>
          <p:cNvPr id="110" name="Google Shape;110;p13"/>
          <p:cNvSpPr txBox="1"/>
          <p:nvPr/>
        </p:nvSpPr>
        <p:spPr>
          <a:xfrm>
            <a:off x="567525" y="5210800"/>
            <a:ext cx="2151000" cy="1662300"/>
          </a:xfrm>
          <a:prstGeom prst="rect">
            <a:avLst/>
          </a:prstGeom>
          <a:solidFill>
            <a:srgbClr val="E9885B"/>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200" b="1">
              <a:solidFill>
                <a:srgbClr val="3F3F3F"/>
              </a:solidFill>
              <a:latin typeface="Barlow"/>
              <a:ea typeface="Barlow"/>
              <a:cs typeface="Barlow"/>
              <a:sym typeface="Barlow"/>
            </a:endParaRPr>
          </a:p>
          <a:p>
            <a:pPr marL="0" lvl="0" indent="0" algn="ctr" rtl="0">
              <a:spcBef>
                <a:spcPts val="0"/>
              </a:spcBef>
              <a:spcAft>
                <a:spcPts val="0"/>
              </a:spcAft>
              <a:buNone/>
            </a:pPr>
            <a:r>
              <a:rPr lang="es-ES" sz="2100" b="1">
                <a:solidFill>
                  <a:srgbClr val="3F3F3F"/>
                </a:solidFill>
                <a:latin typeface="Barlow"/>
                <a:ea typeface="Barlow"/>
                <a:cs typeface="Barlow"/>
                <a:sym typeface="Barlow"/>
              </a:rPr>
              <a:t>Éducation préscolaire</a:t>
            </a:r>
            <a:endParaRPr sz="2100" b="1">
              <a:solidFill>
                <a:srgbClr val="3F3F3F"/>
              </a:solidFill>
              <a:latin typeface="Barlow"/>
              <a:ea typeface="Barlow"/>
              <a:cs typeface="Barlow"/>
              <a:sym typeface="Barlow"/>
            </a:endParaRPr>
          </a:p>
          <a:p>
            <a:pPr marL="0" lvl="0" indent="0" algn="ctr" rtl="0">
              <a:spcBef>
                <a:spcPts val="0"/>
              </a:spcBef>
              <a:spcAft>
                <a:spcPts val="0"/>
              </a:spcAft>
              <a:buNone/>
            </a:pPr>
            <a:r>
              <a:rPr lang="es-ES" sz="2100" b="1">
                <a:solidFill>
                  <a:srgbClr val="3F3F3F"/>
                </a:solidFill>
                <a:latin typeface="Barlow"/>
                <a:ea typeface="Barlow"/>
                <a:cs typeface="Barlow"/>
                <a:sym typeface="Barlow"/>
              </a:rPr>
              <a:t>4 et 5 ans</a:t>
            </a:r>
            <a:endParaRPr sz="2100" b="1">
              <a:solidFill>
                <a:srgbClr val="3F3F3F"/>
              </a:solidFill>
              <a:latin typeface="Barlow"/>
              <a:ea typeface="Barlow"/>
              <a:cs typeface="Barlow"/>
              <a:sym typeface="Barlow"/>
            </a:endParaRPr>
          </a:p>
          <a:p>
            <a:pPr marL="0" lvl="0" indent="0" algn="ctr" rtl="0">
              <a:spcBef>
                <a:spcPts val="0"/>
              </a:spcBef>
              <a:spcAft>
                <a:spcPts val="0"/>
              </a:spcAft>
              <a:buNone/>
            </a:pPr>
            <a:r>
              <a:rPr lang="es-ES" sz="2100" b="1">
                <a:solidFill>
                  <a:srgbClr val="3F3F3F"/>
                </a:solidFill>
                <a:latin typeface="Barlow"/>
                <a:ea typeface="Barlow"/>
                <a:cs typeface="Barlow"/>
                <a:sym typeface="Barlow"/>
              </a:rPr>
              <a:t> </a:t>
            </a:r>
            <a:endParaRPr sz="1200" b="1">
              <a:solidFill>
                <a:srgbClr val="3F3F3F"/>
              </a:solidFill>
              <a:latin typeface="Barlow"/>
              <a:ea typeface="Barlow"/>
              <a:cs typeface="Barlow"/>
              <a:sym typeface="Barlow"/>
            </a:endParaRPr>
          </a:p>
        </p:txBody>
      </p:sp>
      <p:pic>
        <p:nvPicPr>
          <p:cNvPr id="111" name="Google Shape;111;p13"/>
          <p:cNvPicPr preferRelativeResize="0"/>
          <p:nvPr/>
        </p:nvPicPr>
        <p:blipFill>
          <a:blip r:embed="rId3">
            <a:alphaModFix/>
          </a:blip>
          <a:stretch>
            <a:fillRect/>
          </a:stretch>
        </p:blipFill>
        <p:spPr>
          <a:xfrm>
            <a:off x="8946800" y="5371023"/>
            <a:ext cx="2701300" cy="11577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4"/>
          <p:cNvSpPr txBox="1"/>
          <p:nvPr/>
        </p:nvSpPr>
        <p:spPr>
          <a:xfrm>
            <a:off x="8043175" y="4327875"/>
            <a:ext cx="380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7" name="Google Shape;117;p14"/>
          <p:cNvSpPr txBox="1"/>
          <p:nvPr/>
        </p:nvSpPr>
        <p:spPr>
          <a:xfrm>
            <a:off x="354050" y="294075"/>
            <a:ext cx="4866600" cy="6122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s-ES" sz="2500" b="1">
                <a:solidFill>
                  <a:schemeClr val="dk1"/>
                </a:solidFill>
                <a:latin typeface="Barlow"/>
                <a:ea typeface="Barlow"/>
                <a:cs typeface="Barlow"/>
                <a:sym typeface="Barlow"/>
              </a:rPr>
              <a:t>Chaque compétence est liée</a:t>
            </a:r>
            <a:endParaRPr sz="2500" b="1">
              <a:solidFill>
                <a:schemeClr val="dk1"/>
              </a:solidFill>
              <a:latin typeface="Barlow"/>
              <a:ea typeface="Barlow"/>
              <a:cs typeface="Barlow"/>
              <a:sym typeface="Barlow"/>
            </a:endParaRPr>
          </a:p>
          <a:p>
            <a:pPr marL="0" lvl="0" indent="0" algn="ctr" rtl="0">
              <a:spcBef>
                <a:spcPts val="0"/>
              </a:spcBef>
              <a:spcAft>
                <a:spcPts val="0"/>
              </a:spcAft>
              <a:buClr>
                <a:schemeClr val="dk1"/>
              </a:buClr>
              <a:buFont typeface="Arial"/>
              <a:buNone/>
            </a:pPr>
            <a:r>
              <a:rPr lang="es-ES" sz="2500" b="1">
                <a:solidFill>
                  <a:schemeClr val="dk1"/>
                </a:solidFill>
                <a:latin typeface="Barlow"/>
                <a:ea typeface="Barlow"/>
                <a:cs typeface="Barlow"/>
                <a:sym typeface="Barlow"/>
              </a:rPr>
              <a:t>à un domaine de développement.</a:t>
            </a:r>
            <a:endParaRPr sz="2500">
              <a:solidFill>
                <a:schemeClr val="dk1"/>
              </a:solidFill>
              <a:latin typeface="Barlow"/>
              <a:ea typeface="Barlow"/>
              <a:cs typeface="Barlow"/>
              <a:sym typeface="Barlow"/>
            </a:endParaRPr>
          </a:p>
          <a:p>
            <a:pPr marL="0" lvl="0" indent="0" algn="ctr" rtl="0">
              <a:spcBef>
                <a:spcPts val="0"/>
              </a:spcBef>
              <a:spcAft>
                <a:spcPts val="0"/>
              </a:spcAft>
              <a:buClr>
                <a:schemeClr val="dk1"/>
              </a:buClr>
              <a:buFont typeface="Arial"/>
              <a:buNone/>
            </a:pPr>
            <a:endParaRPr sz="2000">
              <a:solidFill>
                <a:schemeClr val="dk1"/>
              </a:solidFill>
              <a:latin typeface="Barlow"/>
              <a:ea typeface="Barlow"/>
              <a:cs typeface="Barlow"/>
              <a:sym typeface="Barlow"/>
            </a:endParaRPr>
          </a:p>
          <a:p>
            <a:pPr marL="0" lvl="0" indent="0" algn="l" rtl="0">
              <a:spcBef>
                <a:spcPts val="0"/>
              </a:spcBef>
              <a:spcAft>
                <a:spcPts val="0"/>
              </a:spcAft>
              <a:buClr>
                <a:schemeClr val="dk1"/>
              </a:buClr>
              <a:buFont typeface="Arial"/>
              <a:buNone/>
            </a:pPr>
            <a:r>
              <a:rPr lang="es-ES" sz="2200">
                <a:solidFill>
                  <a:schemeClr val="dk1"/>
                </a:solidFill>
                <a:latin typeface="Barlow"/>
                <a:ea typeface="Barlow"/>
                <a:cs typeface="Barlow"/>
                <a:sym typeface="Barlow"/>
              </a:rPr>
              <a:t>Chaque enfant se développe à son rythme.  Deux périodes de jeu libre et de jeux extérieurs sont prévus chaque jour.Toutes les compétences font l’objet d’observations au cours de l’année pour chaque domaine. </a:t>
            </a:r>
            <a:endParaRPr sz="2200">
              <a:solidFill>
                <a:schemeClr val="dk1"/>
              </a:solidFill>
              <a:latin typeface="Barlow"/>
              <a:ea typeface="Barlow"/>
              <a:cs typeface="Barlow"/>
              <a:sym typeface="Barlow"/>
            </a:endParaRPr>
          </a:p>
          <a:p>
            <a:pPr marL="0" lvl="0" indent="0" algn="l" rtl="0">
              <a:spcBef>
                <a:spcPts val="0"/>
              </a:spcBef>
              <a:spcAft>
                <a:spcPts val="0"/>
              </a:spcAft>
              <a:buClr>
                <a:schemeClr val="dk1"/>
              </a:buClr>
              <a:buFont typeface="Arial"/>
              <a:buNone/>
            </a:pPr>
            <a:endParaRPr sz="2000">
              <a:solidFill>
                <a:schemeClr val="dk1"/>
              </a:solidFill>
              <a:latin typeface="Barlow"/>
              <a:ea typeface="Barlow"/>
              <a:cs typeface="Barlow"/>
              <a:sym typeface="Barlow"/>
            </a:endParaRPr>
          </a:p>
          <a:p>
            <a:pPr marL="0" lvl="0" indent="0" algn="l" rtl="0">
              <a:spcBef>
                <a:spcPts val="0"/>
              </a:spcBef>
              <a:spcAft>
                <a:spcPts val="0"/>
              </a:spcAft>
              <a:buClr>
                <a:schemeClr val="dk1"/>
              </a:buClr>
              <a:buFont typeface="Arial"/>
              <a:buNone/>
            </a:pPr>
            <a:r>
              <a:rPr lang="es-ES" sz="2200">
                <a:solidFill>
                  <a:schemeClr val="dk1"/>
                </a:solidFill>
                <a:latin typeface="Barlow"/>
                <a:ea typeface="Barlow"/>
                <a:cs typeface="Barlow"/>
                <a:sym typeface="Barlow"/>
              </a:rPr>
              <a:t>Il n’y a plus de résultats (ABCD) dans les bulletins, ce sont des commentaires.</a:t>
            </a:r>
            <a:endParaRPr sz="2200">
              <a:solidFill>
                <a:schemeClr val="dk1"/>
              </a:solidFill>
              <a:latin typeface="Barlow"/>
              <a:ea typeface="Barlow"/>
              <a:cs typeface="Barlow"/>
              <a:sym typeface="Barlow"/>
            </a:endParaRPr>
          </a:p>
          <a:p>
            <a:pPr marL="0" lvl="0" indent="0" algn="l" rtl="0">
              <a:spcBef>
                <a:spcPts val="0"/>
              </a:spcBef>
              <a:spcAft>
                <a:spcPts val="0"/>
              </a:spcAft>
              <a:buClr>
                <a:schemeClr val="dk1"/>
              </a:buClr>
              <a:buFont typeface="Arial"/>
              <a:buNone/>
            </a:pPr>
            <a:endParaRPr sz="2200">
              <a:solidFill>
                <a:schemeClr val="dk1"/>
              </a:solidFill>
              <a:latin typeface="Barlow"/>
              <a:ea typeface="Barlow"/>
              <a:cs typeface="Barlow"/>
              <a:sym typeface="Barlow"/>
            </a:endParaRPr>
          </a:p>
          <a:p>
            <a:pPr marL="0" lvl="0" indent="0" algn="l" rtl="0">
              <a:spcBef>
                <a:spcPts val="0"/>
              </a:spcBef>
              <a:spcAft>
                <a:spcPts val="0"/>
              </a:spcAft>
              <a:buClr>
                <a:schemeClr val="dk1"/>
              </a:buClr>
              <a:buFont typeface="Arial"/>
              <a:buNone/>
            </a:pPr>
            <a:r>
              <a:rPr lang="es-ES" sz="2200">
                <a:solidFill>
                  <a:schemeClr val="dk1"/>
                </a:solidFill>
                <a:latin typeface="Barlow"/>
                <a:ea typeface="Barlow"/>
                <a:cs typeface="Barlow"/>
                <a:sym typeface="Barlow"/>
              </a:rPr>
              <a:t>Les commentaires (constats) vous informeront de l’état du développement de votre ’enfant tout au long de l’année.</a:t>
            </a:r>
            <a:endParaRPr sz="2200">
              <a:solidFill>
                <a:schemeClr val="dk1"/>
              </a:solidFill>
              <a:latin typeface="Barlow"/>
              <a:ea typeface="Barlow"/>
              <a:cs typeface="Barlow"/>
              <a:sym typeface="Barlow"/>
            </a:endParaRPr>
          </a:p>
        </p:txBody>
      </p:sp>
      <p:pic>
        <p:nvPicPr>
          <p:cNvPr id="118" name="Google Shape;118;p14"/>
          <p:cNvPicPr preferRelativeResize="0"/>
          <p:nvPr/>
        </p:nvPicPr>
        <p:blipFill>
          <a:blip r:embed="rId3">
            <a:alphaModFix/>
          </a:blip>
          <a:stretch>
            <a:fillRect/>
          </a:stretch>
        </p:blipFill>
        <p:spPr>
          <a:xfrm>
            <a:off x="5220700" y="115950"/>
            <a:ext cx="6994775" cy="6626100"/>
          </a:xfrm>
          <a:prstGeom prst="rect">
            <a:avLst/>
          </a:prstGeom>
          <a:noFill/>
          <a:ln>
            <a:noFill/>
          </a:ln>
        </p:spPr>
      </p:pic>
      <p:sp>
        <p:nvSpPr>
          <p:cNvPr id="119" name="Google Shape;119;p14"/>
          <p:cNvSpPr/>
          <p:nvPr/>
        </p:nvSpPr>
        <p:spPr>
          <a:xfrm>
            <a:off x="5068291" y="4486150"/>
            <a:ext cx="1753500" cy="952500"/>
          </a:xfrm>
          <a:prstGeom prst="rightArrow">
            <a:avLst>
              <a:gd name="adj1" fmla="val 50000"/>
              <a:gd name="adj2" fmla="val 50000"/>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600"/>
              <a:t>Compétence</a:t>
            </a:r>
            <a:endParaRPr sz="1600"/>
          </a:p>
        </p:txBody>
      </p:sp>
      <p:sp>
        <p:nvSpPr>
          <p:cNvPr id="120" name="Google Shape;120;p14"/>
          <p:cNvSpPr/>
          <p:nvPr/>
        </p:nvSpPr>
        <p:spPr>
          <a:xfrm rot="1415877">
            <a:off x="6305892" y="1201222"/>
            <a:ext cx="1848038" cy="952363"/>
          </a:xfrm>
          <a:prstGeom prst="rightArrow">
            <a:avLst>
              <a:gd name="adj1" fmla="val 50000"/>
              <a:gd name="adj2" fmla="val 50000"/>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600"/>
              <a:t>Domaine</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5"/>
          <p:cNvSpPr txBox="1"/>
          <p:nvPr/>
        </p:nvSpPr>
        <p:spPr>
          <a:xfrm>
            <a:off x="326575" y="242600"/>
            <a:ext cx="80331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200">
                <a:solidFill>
                  <a:schemeClr val="dk1"/>
                </a:solidFill>
                <a:latin typeface="Barlow"/>
                <a:ea typeface="Barlow"/>
                <a:cs typeface="Barlow"/>
                <a:sym typeface="Barlow"/>
              </a:rPr>
              <a:t>Les compétences observées au préscolaire</a:t>
            </a:r>
            <a:endParaRPr>
              <a:solidFill>
                <a:schemeClr val="dk1"/>
              </a:solidFill>
            </a:endParaRPr>
          </a:p>
        </p:txBody>
      </p:sp>
      <p:pic>
        <p:nvPicPr>
          <p:cNvPr id="126" name="Google Shape;126;p15"/>
          <p:cNvPicPr preferRelativeResize="0"/>
          <p:nvPr/>
        </p:nvPicPr>
        <p:blipFill rotWithShape="1">
          <a:blip r:embed="rId3">
            <a:alphaModFix/>
          </a:blip>
          <a:srcRect t="9354"/>
          <a:stretch/>
        </p:blipFill>
        <p:spPr>
          <a:xfrm>
            <a:off x="152400" y="2038350"/>
            <a:ext cx="5943600" cy="4171949"/>
          </a:xfrm>
          <a:prstGeom prst="rect">
            <a:avLst/>
          </a:prstGeom>
          <a:noFill/>
          <a:ln>
            <a:noFill/>
          </a:ln>
        </p:spPr>
      </p:pic>
      <p:pic>
        <p:nvPicPr>
          <p:cNvPr id="127" name="Google Shape;127;p15"/>
          <p:cNvPicPr preferRelativeResize="0"/>
          <p:nvPr/>
        </p:nvPicPr>
        <p:blipFill>
          <a:blip r:embed="rId4">
            <a:alphaModFix/>
          </a:blip>
          <a:stretch>
            <a:fillRect/>
          </a:stretch>
        </p:blipFill>
        <p:spPr>
          <a:xfrm>
            <a:off x="6124575" y="1543050"/>
            <a:ext cx="5905500" cy="4667250"/>
          </a:xfrm>
          <a:prstGeom prst="rect">
            <a:avLst/>
          </a:prstGeom>
          <a:noFill/>
          <a:ln>
            <a:noFill/>
          </a:ln>
        </p:spPr>
      </p:pic>
      <p:pic>
        <p:nvPicPr>
          <p:cNvPr id="128" name="Google Shape;128;p15"/>
          <p:cNvPicPr preferRelativeResize="0"/>
          <p:nvPr/>
        </p:nvPicPr>
        <p:blipFill>
          <a:blip r:embed="rId5">
            <a:alphaModFix/>
          </a:blip>
          <a:stretch>
            <a:fillRect/>
          </a:stretch>
        </p:blipFill>
        <p:spPr>
          <a:xfrm>
            <a:off x="6124575" y="1133476"/>
            <a:ext cx="5905500" cy="409575"/>
          </a:xfrm>
          <a:prstGeom prst="rect">
            <a:avLst/>
          </a:prstGeom>
          <a:noFill/>
          <a:ln>
            <a:noFill/>
          </a:ln>
        </p:spPr>
      </p:pic>
      <p:sp>
        <p:nvSpPr>
          <p:cNvPr id="129" name="Google Shape;129;p15"/>
          <p:cNvSpPr txBox="1"/>
          <p:nvPr/>
        </p:nvSpPr>
        <p:spPr>
          <a:xfrm>
            <a:off x="337950" y="915450"/>
            <a:ext cx="5696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s-ES" sz="1500">
                <a:solidFill>
                  <a:schemeClr val="dk1"/>
                </a:solidFill>
                <a:latin typeface="Barlow"/>
                <a:ea typeface="Barlow"/>
                <a:cs typeface="Barlow"/>
                <a:sym typeface="Barlow"/>
              </a:rPr>
              <a:t>Au préscolaire, les cinq (5) compétences observées sont liées aux cinq (5) domaines de développement de l’enfant.  Au bulletin, les titulaires témoignent </a:t>
            </a:r>
            <a:r>
              <a:rPr lang="es-ES" sz="1500" b="1">
                <a:solidFill>
                  <a:schemeClr val="dk1"/>
                </a:solidFill>
                <a:latin typeface="Barlow"/>
                <a:ea typeface="Barlow"/>
                <a:cs typeface="Barlow"/>
                <a:sym typeface="Barlow"/>
              </a:rPr>
              <a:t>l’état du développement </a:t>
            </a:r>
            <a:r>
              <a:rPr lang="es-ES" sz="1500">
                <a:solidFill>
                  <a:schemeClr val="dk1"/>
                </a:solidFill>
                <a:latin typeface="Barlow"/>
                <a:ea typeface="Barlow"/>
                <a:cs typeface="Barlow"/>
                <a:sym typeface="Barlow"/>
              </a:rPr>
              <a:t>de votre enfant en s’appuyant sur les différentes composantes du programme.</a:t>
            </a:r>
            <a:endParaRPr sz="1500">
              <a:solidFill>
                <a:schemeClr val="dk1"/>
              </a:solidFill>
              <a:latin typeface="Barlow"/>
              <a:ea typeface="Barlow"/>
              <a:cs typeface="Barlow"/>
              <a:sym typeface="Barlow"/>
            </a:endParaRPr>
          </a:p>
        </p:txBody>
      </p:sp>
      <p:cxnSp>
        <p:nvCxnSpPr>
          <p:cNvPr id="130" name="Google Shape;130;p15"/>
          <p:cNvCxnSpPr/>
          <p:nvPr/>
        </p:nvCxnSpPr>
        <p:spPr>
          <a:xfrm rot="10800000" flipH="1">
            <a:off x="439604" y="904670"/>
            <a:ext cx="1170000" cy="9600"/>
          </a:xfrm>
          <a:prstGeom prst="straightConnector1">
            <a:avLst/>
          </a:prstGeom>
          <a:noFill/>
          <a:ln w="19050" cap="flat" cmpd="sng">
            <a:solidFill>
              <a:srgbClr val="7FCFE5"/>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16" descr="Imagen que contiene pared, niño, interior, cepillo de dientes&#10;&#10;Descripción generada automáticamente"/>
          <p:cNvPicPr preferRelativeResize="0"/>
          <p:nvPr/>
        </p:nvPicPr>
        <p:blipFill rotWithShape="1">
          <a:blip r:embed="rId3">
            <a:alphaModFix/>
          </a:blip>
          <a:srcRect/>
          <a:stretch/>
        </p:blipFill>
        <p:spPr>
          <a:xfrm>
            <a:off x="6143280" y="1440418"/>
            <a:ext cx="2868574" cy="1912382"/>
          </a:xfrm>
          <a:prstGeom prst="rect">
            <a:avLst/>
          </a:prstGeom>
          <a:noFill/>
          <a:ln>
            <a:noFill/>
          </a:ln>
        </p:spPr>
      </p:pic>
      <p:pic>
        <p:nvPicPr>
          <p:cNvPr id="136" name="Google Shape;136;p16" descr="Imagen que contiene persona, suelo, pose, sujetando&#10;&#10;Descripción generada automáticamente"/>
          <p:cNvPicPr preferRelativeResize="0"/>
          <p:nvPr/>
        </p:nvPicPr>
        <p:blipFill rotWithShape="1">
          <a:blip r:embed="rId4">
            <a:alphaModFix/>
          </a:blip>
          <a:srcRect/>
          <a:stretch/>
        </p:blipFill>
        <p:spPr>
          <a:xfrm>
            <a:off x="146921" y="1440418"/>
            <a:ext cx="2868574" cy="1912382"/>
          </a:xfrm>
          <a:prstGeom prst="rect">
            <a:avLst/>
          </a:prstGeom>
          <a:noFill/>
          <a:ln>
            <a:noFill/>
          </a:ln>
        </p:spPr>
      </p:pic>
      <p:pic>
        <p:nvPicPr>
          <p:cNvPr id="137" name="Google Shape;137;p16" descr="Imagen que contiene persona, hierba, exterior, niño&#10;&#10;Descripción generada automáticamente"/>
          <p:cNvPicPr preferRelativeResize="0"/>
          <p:nvPr/>
        </p:nvPicPr>
        <p:blipFill rotWithShape="1">
          <a:blip r:embed="rId5">
            <a:alphaModFix/>
          </a:blip>
          <a:srcRect/>
          <a:stretch/>
        </p:blipFill>
        <p:spPr>
          <a:xfrm>
            <a:off x="9154800" y="1440424"/>
            <a:ext cx="2868575" cy="1912383"/>
          </a:xfrm>
          <a:prstGeom prst="rect">
            <a:avLst/>
          </a:prstGeom>
          <a:noFill/>
          <a:ln>
            <a:noFill/>
          </a:ln>
        </p:spPr>
      </p:pic>
      <p:pic>
        <p:nvPicPr>
          <p:cNvPr id="138" name="Google Shape;138;p16" descr="Imagen que contiene niño, persona, pequeño, joven&#10;&#10;Descripción generada automáticamente"/>
          <p:cNvPicPr preferRelativeResize="0"/>
          <p:nvPr/>
        </p:nvPicPr>
        <p:blipFill rotWithShape="1">
          <a:blip r:embed="rId6">
            <a:alphaModFix/>
          </a:blip>
          <a:srcRect/>
          <a:stretch/>
        </p:blipFill>
        <p:spPr>
          <a:xfrm>
            <a:off x="3140339" y="1440418"/>
            <a:ext cx="2868573" cy="1912382"/>
          </a:xfrm>
          <a:prstGeom prst="rect">
            <a:avLst/>
          </a:prstGeom>
          <a:noFill/>
          <a:ln>
            <a:noFill/>
          </a:ln>
        </p:spPr>
      </p:pic>
      <p:sp>
        <p:nvSpPr>
          <p:cNvPr id="139" name="Google Shape;139;p16"/>
          <p:cNvSpPr txBox="1"/>
          <p:nvPr/>
        </p:nvSpPr>
        <p:spPr>
          <a:xfrm>
            <a:off x="326575" y="242600"/>
            <a:ext cx="7693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200">
                <a:solidFill>
                  <a:srgbClr val="3F3F3F"/>
                </a:solidFill>
                <a:latin typeface="Barlow"/>
                <a:ea typeface="Barlow"/>
                <a:cs typeface="Barlow"/>
                <a:sym typeface="Barlow"/>
              </a:rPr>
              <a:t> </a:t>
            </a:r>
            <a:r>
              <a:rPr lang="es-ES" sz="3200">
                <a:solidFill>
                  <a:schemeClr val="dk1"/>
                </a:solidFill>
                <a:latin typeface="Barlow"/>
                <a:ea typeface="Barlow"/>
                <a:cs typeface="Barlow"/>
                <a:sym typeface="Barlow"/>
              </a:rPr>
              <a:t> Remise des communications officielles</a:t>
            </a:r>
            <a:endParaRPr>
              <a:solidFill>
                <a:schemeClr val="dk1"/>
              </a:solidFill>
            </a:endParaRPr>
          </a:p>
        </p:txBody>
      </p:sp>
      <p:sp>
        <p:nvSpPr>
          <p:cNvPr id="140" name="Google Shape;140;p16"/>
          <p:cNvSpPr txBox="1"/>
          <p:nvPr/>
        </p:nvSpPr>
        <p:spPr>
          <a:xfrm>
            <a:off x="391849" y="827375"/>
            <a:ext cx="11641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200">
                <a:solidFill>
                  <a:srgbClr val="3F3F3F"/>
                </a:solidFill>
                <a:latin typeface="Barlow"/>
                <a:ea typeface="Barlow"/>
                <a:cs typeface="Barlow"/>
                <a:sym typeface="Barlow"/>
              </a:rPr>
              <a:t> </a:t>
            </a:r>
            <a:r>
              <a:rPr lang="es-ES" sz="1300">
                <a:solidFill>
                  <a:schemeClr val="dk1"/>
                </a:solidFill>
                <a:latin typeface="Barlow"/>
                <a:ea typeface="Barlow"/>
                <a:cs typeface="Barlow"/>
                <a:sym typeface="Barlow"/>
              </a:rPr>
              <a:t>Des communications mensuelles sont aussi prévues dans le cas des élèves qui éprouvent des difficultés sur le plan des apprentissages et du comportement. </a:t>
            </a:r>
            <a:endParaRPr sz="1300">
              <a:solidFill>
                <a:schemeClr val="dk1"/>
              </a:solidFill>
              <a:latin typeface="Barlow"/>
              <a:ea typeface="Barlow"/>
              <a:cs typeface="Barlow"/>
              <a:sym typeface="Barlow"/>
            </a:endParaRPr>
          </a:p>
        </p:txBody>
      </p:sp>
      <p:cxnSp>
        <p:nvCxnSpPr>
          <p:cNvPr id="141" name="Google Shape;141;p16"/>
          <p:cNvCxnSpPr/>
          <p:nvPr/>
        </p:nvCxnSpPr>
        <p:spPr>
          <a:xfrm rot="10800000" flipH="1">
            <a:off x="582479" y="1351845"/>
            <a:ext cx="1170000" cy="9600"/>
          </a:xfrm>
          <a:prstGeom prst="straightConnector1">
            <a:avLst/>
          </a:prstGeom>
          <a:noFill/>
          <a:ln w="19050" cap="flat" cmpd="sng">
            <a:solidFill>
              <a:srgbClr val="7FCFE5"/>
            </a:solidFill>
            <a:prstDash val="solid"/>
            <a:miter lim="800000"/>
            <a:headEnd type="none" w="sm" len="sm"/>
            <a:tailEnd type="none" w="sm" len="sm"/>
          </a:ln>
        </p:spPr>
      </p:cxnSp>
      <p:sp>
        <p:nvSpPr>
          <p:cNvPr id="142" name="Google Shape;142;p16"/>
          <p:cNvSpPr txBox="1"/>
          <p:nvPr/>
        </p:nvSpPr>
        <p:spPr>
          <a:xfrm>
            <a:off x="144800" y="3418500"/>
            <a:ext cx="28284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dirty="0">
                <a:solidFill>
                  <a:schemeClr val="lt1"/>
                </a:solidFill>
                <a:latin typeface="Barlow"/>
                <a:ea typeface="Barlow"/>
                <a:cs typeface="Barlow"/>
                <a:sym typeface="Barlow"/>
              </a:rPr>
              <a:t>1</a:t>
            </a:r>
            <a:r>
              <a:rPr lang="es-ES" sz="1800" baseline="30000" dirty="0">
                <a:solidFill>
                  <a:schemeClr val="lt1"/>
                </a:solidFill>
                <a:latin typeface="Barlow"/>
                <a:ea typeface="Barlow"/>
                <a:cs typeface="Barlow"/>
                <a:sym typeface="Barlow"/>
              </a:rPr>
              <a:t>re</a:t>
            </a:r>
            <a:r>
              <a:rPr lang="es-ES" sz="1800" dirty="0">
                <a:solidFill>
                  <a:schemeClr val="lt1"/>
                </a:solidFill>
                <a:latin typeface="Barlow"/>
                <a:ea typeface="Barlow"/>
                <a:cs typeface="Barlow"/>
                <a:sym typeface="Barlow"/>
              </a:rPr>
              <a:t> </a:t>
            </a:r>
            <a:r>
              <a:rPr lang="es-ES" sz="1800" dirty="0" err="1">
                <a:solidFill>
                  <a:schemeClr val="lt1"/>
                </a:solidFill>
                <a:latin typeface="Barlow"/>
                <a:ea typeface="Barlow"/>
                <a:cs typeface="Barlow"/>
                <a:sym typeface="Barlow"/>
              </a:rPr>
              <a:t>communication</a:t>
            </a:r>
            <a:endParaRPr sz="1800" dirty="0">
              <a:solidFill>
                <a:schemeClr val="lt1"/>
              </a:solidFill>
              <a:latin typeface="Barlow"/>
              <a:ea typeface="Barlow"/>
              <a:cs typeface="Barlow"/>
              <a:sym typeface="Barlow"/>
            </a:endParaRPr>
          </a:p>
          <a:p>
            <a:pPr marL="0" marR="0" lvl="0" indent="0" algn="ctr" rtl="0">
              <a:spcBef>
                <a:spcPts val="0"/>
              </a:spcBef>
              <a:spcAft>
                <a:spcPts val="0"/>
              </a:spcAft>
              <a:buNone/>
            </a:pPr>
            <a:r>
              <a:rPr lang="es-ES" sz="1800" dirty="0">
                <a:solidFill>
                  <a:schemeClr val="lt1"/>
                </a:solidFill>
                <a:latin typeface="Barlow"/>
                <a:ea typeface="Barlow"/>
                <a:cs typeface="Barlow"/>
                <a:sym typeface="Barlow"/>
              </a:rPr>
              <a:t>Date: 15 </a:t>
            </a:r>
            <a:r>
              <a:rPr lang="es-ES" sz="1800" dirty="0" err="1">
                <a:solidFill>
                  <a:schemeClr val="lt1"/>
                </a:solidFill>
                <a:latin typeface="Barlow"/>
                <a:ea typeface="Barlow"/>
                <a:cs typeface="Barlow"/>
                <a:sym typeface="Barlow"/>
              </a:rPr>
              <a:t>octobre</a:t>
            </a:r>
            <a:r>
              <a:rPr lang="es-ES" sz="1800" dirty="0">
                <a:solidFill>
                  <a:schemeClr val="lt1"/>
                </a:solidFill>
                <a:latin typeface="Barlow"/>
                <a:ea typeface="Barlow"/>
                <a:cs typeface="Barlow"/>
                <a:sym typeface="Barlow"/>
              </a:rPr>
              <a:t> 2024</a:t>
            </a:r>
            <a:endParaRPr sz="1800" dirty="0">
              <a:solidFill>
                <a:schemeClr val="lt1"/>
              </a:solidFill>
              <a:latin typeface="Barlow"/>
              <a:ea typeface="Barlow"/>
              <a:cs typeface="Barlow"/>
              <a:sym typeface="Barlow"/>
            </a:endParaRPr>
          </a:p>
        </p:txBody>
      </p:sp>
      <p:sp>
        <p:nvSpPr>
          <p:cNvPr id="143" name="Google Shape;143;p16"/>
          <p:cNvSpPr txBox="1"/>
          <p:nvPr/>
        </p:nvSpPr>
        <p:spPr>
          <a:xfrm>
            <a:off x="3150275" y="3429150"/>
            <a:ext cx="28284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dirty="0">
                <a:solidFill>
                  <a:schemeClr val="lt1"/>
                </a:solidFill>
                <a:latin typeface="Barlow"/>
                <a:ea typeface="Barlow"/>
                <a:cs typeface="Barlow"/>
                <a:sym typeface="Barlow"/>
              </a:rPr>
              <a:t>1</a:t>
            </a:r>
            <a:r>
              <a:rPr lang="es-ES" sz="1800" baseline="30000" dirty="0">
                <a:solidFill>
                  <a:schemeClr val="lt1"/>
                </a:solidFill>
                <a:latin typeface="Barlow"/>
                <a:ea typeface="Barlow"/>
                <a:cs typeface="Barlow"/>
                <a:sym typeface="Barlow"/>
              </a:rPr>
              <a:t>er</a:t>
            </a:r>
            <a:r>
              <a:rPr lang="es-ES" sz="1800" dirty="0">
                <a:solidFill>
                  <a:schemeClr val="lt1"/>
                </a:solidFill>
                <a:latin typeface="Barlow"/>
                <a:ea typeface="Barlow"/>
                <a:cs typeface="Barlow"/>
                <a:sym typeface="Barlow"/>
              </a:rPr>
              <a:t> </a:t>
            </a:r>
            <a:r>
              <a:rPr lang="es-ES" sz="1800" dirty="0" err="1">
                <a:solidFill>
                  <a:schemeClr val="lt1"/>
                </a:solidFill>
                <a:latin typeface="Barlow"/>
                <a:ea typeface="Barlow"/>
                <a:cs typeface="Barlow"/>
                <a:sym typeface="Barlow"/>
              </a:rPr>
              <a:t>bulletin</a:t>
            </a:r>
            <a:endParaRPr sz="1800" dirty="0">
              <a:solidFill>
                <a:schemeClr val="lt1"/>
              </a:solidFill>
              <a:latin typeface="Barlow"/>
              <a:ea typeface="Barlow"/>
              <a:cs typeface="Barlow"/>
              <a:sym typeface="Barlow"/>
            </a:endParaRPr>
          </a:p>
          <a:p>
            <a:pPr marL="0" marR="0" lvl="0" indent="0" algn="ctr" rtl="0">
              <a:spcBef>
                <a:spcPts val="0"/>
              </a:spcBef>
              <a:spcAft>
                <a:spcPts val="0"/>
              </a:spcAft>
              <a:buNone/>
            </a:pPr>
            <a:r>
              <a:rPr lang="es-ES" sz="1800" dirty="0">
                <a:solidFill>
                  <a:schemeClr val="lt1"/>
                </a:solidFill>
                <a:latin typeface="Barlow"/>
                <a:ea typeface="Barlow"/>
                <a:cs typeface="Barlow"/>
                <a:sym typeface="Barlow"/>
              </a:rPr>
              <a:t>Date: 13 </a:t>
            </a:r>
            <a:r>
              <a:rPr lang="es-ES" sz="1800" dirty="0" err="1">
                <a:solidFill>
                  <a:schemeClr val="lt1"/>
                </a:solidFill>
                <a:latin typeface="Barlow"/>
                <a:ea typeface="Barlow"/>
                <a:cs typeface="Barlow"/>
                <a:sym typeface="Barlow"/>
              </a:rPr>
              <a:t>novembre</a:t>
            </a:r>
            <a:r>
              <a:rPr lang="es-ES" sz="1800" dirty="0">
                <a:solidFill>
                  <a:schemeClr val="lt1"/>
                </a:solidFill>
                <a:latin typeface="Barlow"/>
                <a:ea typeface="Barlow"/>
                <a:cs typeface="Barlow"/>
                <a:sym typeface="Barlow"/>
              </a:rPr>
              <a:t> 2024</a:t>
            </a:r>
            <a:endParaRPr sz="1800" dirty="0">
              <a:solidFill>
                <a:schemeClr val="lt1"/>
              </a:solidFill>
              <a:latin typeface="Barlow"/>
              <a:ea typeface="Barlow"/>
              <a:cs typeface="Barlow"/>
              <a:sym typeface="Barlow"/>
            </a:endParaRPr>
          </a:p>
        </p:txBody>
      </p:sp>
      <p:sp>
        <p:nvSpPr>
          <p:cNvPr id="144" name="Google Shape;144;p16"/>
          <p:cNvSpPr txBox="1"/>
          <p:nvPr/>
        </p:nvSpPr>
        <p:spPr>
          <a:xfrm>
            <a:off x="6155750" y="3429150"/>
            <a:ext cx="28284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dirty="0">
                <a:solidFill>
                  <a:schemeClr val="lt1"/>
                </a:solidFill>
                <a:latin typeface="Barlow"/>
                <a:ea typeface="Barlow"/>
                <a:cs typeface="Barlow"/>
                <a:sym typeface="Barlow"/>
              </a:rPr>
              <a:t>2</a:t>
            </a:r>
            <a:r>
              <a:rPr lang="es-ES" sz="1800" baseline="30000" dirty="0">
                <a:solidFill>
                  <a:schemeClr val="lt1"/>
                </a:solidFill>
                <a:latin typeface="Barlow"/>
                <a:ea typeface="Barlow"/>
                <a:cs typeface="Barlow"/>
                <a:sym typeface="Barlow"/>
              </a:rPr>
              <a:t>e</a:t>
            </a:r>
            <a:r>
              <a:rPr lang="es-ES" sz="1800" dirty="0">
                <a:solidFill>
                  <a:schemeClr val="lt1"/>
                </a:solidFill>
                <a:latin typeface="Barlow"/>
                <a:ea typeface="Barlow"/>
                <a:cs typeface="Barlow"/>
                <a:sym typeface="Barlow"/>
              </a:rPr>
              <a:t> </a:t>
            </a:r>
            <a:r>
              <a:rPr lang="es-ES" sz="1800" dirty="0" err="1">
                <a:solidFill>
                  <a:schemeClr val="lt1"/>
                </a:solidFill>
                <a:latin typeface="Barlow"/>
                <a:ea typeface="Barlow"/>
                <a:cs typeface="Barlow"/>
                <a:sym typeface="Barlow"/>
              </a:rPr>
              <a:t>bulletin</a:t>
            </a:r>
            <a:endParaRPr sz="1800" dirty="0">
              <a:solidFill>
                <a:schemeClr val="lt1"/>
              </a:solidFill>
              <a:latin typeface="Barlow"/>
              <a:ea typeface="Barlow"/>
              <a:cs typeface="Barlow"/>
              <a:sym typeface="Barlow"/>
            </a:endParaRPr>
          </a:p>
          <a:p>
            <a:pPr marL="0" marR="0" lvl="0" indent="0" algn="ctr" rtl="0">
              <a:spcBef>
                <a:spcPts val="0"/>
              </a:spcBef>
              <a:spcAft>
                <a:spcPts val="0"/>
              </a:spcAft>
              <a:buNone/>
            </a:pPr>
            <a:r>
              <a:rPr lang="es-ES" sz="1800" dirty="0">
                <a:solidFill>
                  <a:schemeClr val="lt1"/>
                </a:solidFill>
                <a:latin typeface="Barlow"/>
                <a:ea typeface="Barlow"/>
                <a:cs typeface="Barlow"/>
                <a:sym typeface="Barlow"/>
              </a:rPr>
              <a:t>Date: 26 </a:t>
            </a:r>
            <a:r>
              <a:rPr lang="es-ES" sz="1800" dirty="0" err="1">
                <a:solidFill>
                  <a:schemeClr val="lt1"/>
                </a:solidFill>
                <a:latin typeface="Barlow"/>
                <a:ea typeface="Barlow"/>
                <a:cs typeface="Barlow"/>
                <a:sym typeface="Barlow"/>
              </a:rPr>
              <a:t>février</a:t>
            </a:r>
            <a:r>
              <a:rPr lang="es-ES" sz="1800" dirty="0">
                <a:solidFill>
                  <a:schemeClr val="lt1"/>
                </a:solidFill>
                <a:latin typeface="Barlow"/>
                <a:ea typeface="Barlow"/>
                <a:cs typeface="Barlow"/>
                <a:sym typeface="Barlow"/>
              </a:rPr>
              <a:t> 2025</a:t>
            </a:r>
            <a:endParaRPr sz="1800" dirty="0">
              <a:solidFill>
                <a:schemeClr val="lt1"/>
              </a:solidFill>
              <a:latin typeface="Barlow"/>
              <a:ea typeface="Barlow"/>
              <a:cs typeface="Barlow"/>
              <a:sym typeface="Barlow"/>
            </a:endParaRPr>
          </a:p>
        </p:txBody>
      </p:sp>
      <p:sp>
        <p:nvSpPr>
          <p:cNvPr id="145" name="Google Shape;145;p16"/>
          <p:cNvSpPr txBox="1"/>
          <p:nvPr/>
        </p:nvSpPr>
        <p:spPr>
          <a:xfrm>
            <a:off x="9161225" y="3429150"/>
            <a:ext cx="28284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dirty="0">
                <a:solidFill>
                  <a:schemeClr val="lt1"/>
                </a:solidFill>
                <a:latin typeface="Barlow"/>
                <a:ea typeface="Barlow"/>
                <a:cs typeface="Barlow"/>
                <a:sym typeface="Barlow"/>
              </a:rPr>
              <a:t>3</a:t>
            </a:r>
            <a:r>
              <a:rPr lang="es-ES" sz="1800" baseline="30000" dirty="0">
                <a:solidFill>
                  <a:schemeClr val="lt1"/>
                </a:solidFill>
                <a:latin typeface="Barlow"/>
                <a:ea typeface="Barlow"/>
                <a:cs typeface="Barlow"/>
                <a:sym typeface="Barlow"/>
              </a:rPr>
              <a:t>e</a:t>
            </a:r>
            <a:r>
              <a:rPr lang="es-ES" sz="1800" dirty="0">
                <a:solidFill>
                  <a:schemeClr val="lt1"/>
                </a:solidFill>
                <a:latin typeface="Barlow"/>
                <a:ea typeface="Barlow"/>
                <a:cs typeface="Barlow"/>
                <a:sym typeface="Barlow"/>
              </a:rPr>
              <a:t> </a:t>
            </a:r>
            <a:r>
              <a:rPr lang="es-ES" sz="1800" dirty="0" err="1">
                <a:solidFill>
                  <a:schemeClr val="lt1"/>
                </a:solidFill>
                <a:latin typeface="Barlow"/>
                <a:ea typeface="Barlow"/>
                <a:cs typeface="Barlow"/>
                <a:sym typeface="Barlow"/>
              </a:rPr>
              <a:t>bulletin</a:t>
            </a:r>
            <a:r>
              <a:rPr lang="es-ES" sz="1800" dirty="0">
                <a:solidFill>
                  <a:schemeClr val="lt1"/>
                </a:solidFill>
                <a:latin typeface="Barlow"/>
                <a:ea typeface="Barlow"/>
                <a:cs typeface="Barlow"/>
                <a:sym typeface="Barlow"/>
              </a:rPr>
              <a:t> - </a:t>
            </a:r>
            <a:r>
              <a:rPr lang="es-ES" sz="1800" dirty="0" err="1">
                <a:solidFill>
                  <a:schemeClr val="lt1"/>
                </a:solidFill>
                <a:latin typeface="Barlow"/>
                <a:ea typeface="Barlow"/>
                <a:cs typeface="Barlow"/>
                <a:sym typeface="Barlow"/>
              </a:rPr>
              <a:t>Bilan</a:t>
            </a:r>
            <a:endParaRPr sz="1800" dirty="0">
              <a:solidFill>
                <a:schemeClr val="lt1"/>
              </a:solidFill>
              <a:latin typeface="Barlow"/>
              <a:ea typeface="Barlow"/>
              <a:cs typeface="Barlow"/>
              <a:sym typeface="Barlow"/>
            </a:endParaRPr>
          </a:p>
          <a:p>
            <a:pPr marL="0" marR="0" lvl="0" indent="0" algn="ctr" rtl="0">
              <a:spcBef>
                <a:spcPts val="0"/>
              </a:spcBef>
              <a:spcAft>
                <a:spcPts val="0"/>
              </a:spcAft>
              <a:buNone/>
            </a:pPr>
            <a:r>
              <a:rPr lang="es-ES" sz="1800" dirty="0">
                <a:solidFill>
                  <a:schemeClr val="lt1"/>
                </a:solidFill>
                <a:latin typeface="Barlow"/>
                <a:ea typeface="Barlow"/>
                <a:cs typeface="Barlow"/>
                <a:sym typeface="Barlow"/>
              </a:rPr>
              <a:t>Date: 27 </a:t>
            </a:r>
            <a:r>
              <a:rPr lang="es-ES" sz="1800" dirty="0" err="1">
                <a:solidFill>
                  <a:schemeClr val="lt1"/>
                </a:solidFill>
                <a:latin typeface="Barlow"/>
                <a:ea typeface="Barlow"/>
                <a:cs typeface="Barlow"/>
                <a:sym typeface="Barlow"/>
              </a:rPr>
              <a:t>juin</a:t>
            </a:r>
            <a:r>
              <a:rPr lang="es-ES" sz="1800" dirty="0">
                <a:solidFill>
                  <a:schemeClr val="lt1"/>
                </a:solidFill>
                <a:latin typeface="Barlow"/>
                <a:ea typeface="Barlow"/>
                <a:cs typeface="Barlow"/>
                <a:sym typeface="Barlow"/>
              </a:rPr>
              <a:t> 2025</a:t>
            </a:r>
            <a:endParaRPr sz="1800" dirty="0">
              <a:solidFill>
                <a:schemeClr val="lt1"/>
              </a:solidFill>
              <a:latin typeface="Barlow"/>
              <a:ea typeface="Barlow"/>
              <a:cs typeface="Barlow"/>
              <a:sym typeface="Barlow"/>
            </a:endParaRPr>
          </a:p>
        </p:txBody>
      </p:sp>
      <p:sp>
        <p:nvSpPr>
          <p:cNvPr id="146" name="Google Shape;146;p16"/>
          <p:cNvSpPr txBox="1"/>
          <p:nvPr/>
        </p:nvSpPr>
        <p:spPr>
          <a:xfrm>
            <a:off x="187350" y="4013850"/>
            <a:ext cx="2868600" cy="256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00" b="1" dirty="0">
              <a:solidFill>
                <a:schemeClr val="dk1"/>
              </a:solidFill>
              <a:latin typeface="Barlow"/>
              <a:ea typeface="Barlow"/>
              <a:cs typeface="Barlow"/>
              <a:sym typeface="Barlow"/>
            </a:endParaRPr>
          </a:p>
          <a:p>
            <a:pPr marL="0" marR="0" lvl="0" indent="0" algn="l" rtl="0">
              <a:spcBef>
                <a:spcPts val="0"/>
              </a:spcBef>
              <a:spcAft>
                <a:spcPts val="0"/>
              </a:spcAft>
              <a:buNone/>
            </a:pPr>
            <a:r>
              <a:rPr lang="es-ES" sz="1300" dirty="0" err="1">
                <a:solidFill>
                  <a:schemeClr val="dk1"/>
                </a:solidFill>
                <a:latin typeface="Barlow"/>
                <a:ea typeface="Barlow"/>
                <a:cs typeface="Barlow"/>
                <a:sym typeface="Barlow"/>
              </a:rPr>
              <a:t>Cette</a:t>
            </a:r>
            <a:r>
              <a:rPr lang="es-ES" sz="1300" dirty="0">
                <a:solidFill>
                  <a:schemeClr val="dk1"/>
                </a:solidFill>
                <a:latin typeface="Barlow"/>
                <a:ea typeface="Barlow"/>
                <a:cs typeface="Barlow"/>
                <a:sym typeface="Barlow"/>
              </a:rPr>
              <a:t> </a:t>
            </a:r>
            <a:r>
              <a:rPr lang="es-ES" sz="1300" dirty="0" err="1">
                <a:solidFill>
                  <a:schemeClr val="dk1"/>
                </a:solidFill>
                <a:latin typeface="Barlow"/>
                <a:ea typeface="Barlow"/>
                <a:cs typeface="Barlow"/>
                <a:sym typeface="Barlow"/>
              </a:rPr>
              <a:t>communication</a:t>
            </a:r>
            <a:r>
              <a:rPr lang="es-ES" sz="1300" dirty="0">
                <a:solidFill>
                  <a:schemeClr val="dk1"/>
                </a:solidFill>
                <a:latin typeface="Barlow"/>
                <a:ea typeface="Barlow"/>
                <a:cs typeface="Barlow"/>
                <a:sym typeface="Barlow"/>
              </a:rPr>
              <a:t> </a:t>
            </a:r>
            <a:r>
              <a:rPr lang="es-ES" sz="1300" dirty="0" err="1">
                <a:solidFill>
                  <a:schemeClr val="dk1"/>
                </a:solidFill>
                <a:latin typeface="Barlow"/>
                <a:ea typeface="Barlow"/>
                <a:cs typeface="Barlow"/>
                <a:sym typeface="Barlow"/>
              </a:rPr>
              <a:t>écrite</a:t>
            </a:r>
            <a:r>
              <a:rPr lang="es-ES" sz="1300" dirty="0">
                <a:solidFill>
                  <a:schemeClr val="dk1"/>
                </a:solidFill>
                <a:latin typeface="Barlow"/>
                <a:ea typeface="Barlow"/>
                <a:cs typeface="Barlow"/>
                <a:sym typeface="Barlow"/>
              </a:rPr>
              <a:t> </a:t>
            </a:r>
            <a:r>
              <a:rPr lang="es-ES" sz="1300" dirty="0" err="1">
                <a:solidFill>
                  <a:schemeClr val="dk1"/>
                </a:solidFill>
                <a:latin typeface="Barlow"/>
                <a:ea typeface="Barlow"/>
                <a:cs typeface="Barlow"/>
                <a:sym typeface="Barlow"/>
              </a:rPr>
              <a:t>permet</a:t>
            </a:r>
            <a:r>
              <a:rPr lang="es-ES" sz="1300" dirty="0">
                <a:solidFill>
                  <a:schemeClr val="dk1"/>
                </a:solidFill>
                <a:latin typeface="Barlow"/>
                <a:ea typeface="Barlow"/>
                <a:cs typeface="Barlow"/>
                <a:sym typeface="Barlow"/>
              </a:rPr>
              <a:t> </a:t>
            </a:r>
            <a:r>
              <a:rPr lang="es-ES" sz="1300" dirty="0" err="1">
                <a:solidFill>
                  <a:schemeClr val="dk1"/>
                </a:solidFill>
                <a:latin typeface="Barlow"/>
                <a:ea typeface="Barlow"/>
                <a:cs typeface="Barlow"/>
                <a:sym typeface="Barlow"/>
              </a:rPr>
              <a:t>aux</a:t>
            </a:r>
            <a:r>
              <a:rPr lang="es-ES" sz="1300" dirty="0">
                <a:solidFill>
                  <a:schemeClr val="dk1"/>
                </a:solidFill>
                <a:latin typeface="Barlow"/>
                <a:ea typeface="Barlow"/>
                <a:cs typeface="Barlow"/>
                <a:sym typeface="Barlow"/>
              </a:rPr>
              <a:t> </a:t>
            </a:r>
            <a:r>
              <a:rPr lang="es-ES" sz="1300" dirty="0" err="1">
                <a:solidFill>
                  <a:schemeClr val="dk1"/>
                </a:solidFill>
                <a:latin typeface="Barlow"/>
                <a:ea typeface="Barlow"/>
                <a:cs typeface="Barlow"/>
                <a:sym typeface="Barlow"/>
              </a:rPr>
              <a:t>titulaires</a:t>
            </a:r>
            <a:r>
              <a:rPr lang="es-ES" sz="1300" dirty="0">
                <a:solidFill>
                  <a:schemeClr val="dk1"/>
                </a:solidFill>
                <a:latin typeface="Barlow"/>
                <a:ea typeface="Barlow"/>
                <a:cs typeface="Barlow"/>
                <a:sym typeface="Barlow"/>
              </a:rPr>
              <a:t> de </a:t>
            </a:r>
            <a:r>
              <a:rPr lang="es-ES" sz="1300" dirty="0" err="1">
                <a:solidFill>
                  <a:schemeClr val="dk1"/>
                </a:solidFill>
                <a:latin typeface="Barlow"/>
                <a:ea typeface="Barlow"/>
                <a:cs typeface="Barlow"/>
                <a:sym typeface="Barlow"/>
              </a:rPr>
              <a:t>vous</a:t>
            </a:r>
            <a:r>
              <a:rPr lang="es-ES" sz="1300" dirty="0">
                <a:solidFill>
                  <a:schemeClr val="dk1"/>
                </a:solidFill>
                <a:latin typeface="Barlow"/>
                <a:ea typeface="Barlow"/>
                <a:cs typeface="Barlow"/>
                <a:sym typeface="Barlow"/>
              </a:rPr>
              <a:t> </a:t>
            </a:r>
            <a:r>
              <a:rPr lang="es-ES" sz="1300" dirty="0" err="1">
                <a:solidFill>
                  <a:schemeClr val="dk1"/>
                </a:solidFill>
                <a:latin typeface="Barlow"/>
                <a:ea typeface="Barlow"/>
                <a:cs typeface="Barlow"/>
                <a:sym typeface="Barlow"/>
              </a:rPr>
              <a:t>transmettre</a:t>
            </a:r>
            <a:r>
              <a:rPr lang="es-ES" sz="1300" dirty="0">
                <a:solidFill>
                  <a:schemeClr val="dk1"/>
                </a:solidFill>
                <a:latin typeface="Barlow"/>
                <a:ea typeface="Barlow"/>
                <a:cs typeface="Barlow"/>
                <a:sym typeface="Barlow"/>
              </a:rPr>
              <a:t> </a:t>
            </a:r>
            <a:r>
              <a:rPr lang="es-ES" sz="1300" dirty="0" err="1">
                <a:solidFill>
                  <a:schemeClr val="dk1"/>
                </a:solidFill>
                <a:latin typeface="Barlow"/>
                <a:ea typeface="Barlow"/>
                <a:cs typeface="Barlow"/>
                <a:sym typeface="Barlow"/>
              </a:rPr>
              <a:t>leurs</a:t>
            </a:r>
            <a:r>
              <a:rPr lang="es-ES" sz="1300" dirty="0">
                <a:solidFill>
                  <a:schemeClr val="dk1"/>
                </a:solidFill>
                <a:latin typeface="Barlow"/>
                <a:ea typeface="Barlow"/>
                <a:cs typeface="Barlow"/>
                <a:sym typeface="Barlow"/>
              </a:rPr>
              <a:t>  </a:t>
            </a:r>
            <a:r>
              <a:rPr lang="es-ES" sz="1300" b="1" dirty="0" err="1">
                <a:solidFill>
                  <a:schemeClr val="dk1"/>
                </a:solidFill>
                <a:latin typeface="Barlow"/>
                <a:ea typeface="Barlow"/>
                <a:cs typeface="Barlow"/>
                <a:sym typeface="Barlow"/>
              </a:rPr>
              <a:t>observations</a:t>
            </a:r>
            <a:r>
              <a:rPr lang="es-ES" sz="1300" b="1" dirty="0">
                <a:solidFill>
                  <a:schemeClr val="dk1"/>
                </a:solidFill>
                <a:latin typeface="Barlow"/>
                <a:ea typeface="Barlow"/>
                <a:cs typeface="Barlow"/>
                <a:sym typeface="Barlow"/>
              </a:rPr>
              <a:t> </a:t>
            </a:r>
            <a:r>
              <a:rPr lang="es-ES" sz="1300" dirty="0">
                <a:solidFill>
                  <a:schemeClr val="dk1"/>
                </a:solidFill>
                <a:latin typeface="Barlow"/>
                <a:ea typeface="Barlow"/>
                <a:cs typeface="Barlow"/>
                <a:sym typeface="Barlow"/>
              </a:rPr>
              <a:t>sur les </a:t>
            </a:r>
            <a:r>
              <a:rPr lang="es-ES" sz="1300" dirty="0" err="1">
                <a:solidFill>
                  <a:schemeClr val="dk1"/>
                </a:solidFill>
                <a:latin typeface="Barlow"/>
                <a:ea typeface="Barlow"/>
                <a:cs typeface="Barlow"/>
                <a:sym typeface="Barlow"/>
              </a:rPr>
              <a:t>aspects</a:t>
            </a:r>
            <a:r>
              <a:rPr lang="es-ES" sz="1300" dirty="0">
                <a:solidFill>
                  <a:schemeClr val="dk1"/>
                </a:solidFill>
                <a:latin typeface="Barlow"/>
                <a:ea typeface="Barlow"/>
                <a:cs typeface="Barlow"/>
                <a:sym typeface="Barlow"/>
              </a:rPr>
              <a:t> </a:t>
            </a:r>
            <a:r>
              <a:rPr lang="es-ES" sz="1300" dirty="0" err="1">
                <a:solidFill>
                  <a:schemeClr val="dk1"/>
                </a:solidFill>
                <a:latin typeface="Barlow"/>
                <a:ea typeface="Barlow"/>
                <a:cs typeface="Barlow"/>
                <a:sym typeface="Barlow"/>
              </a:rPr>
              <a:t>suivants</a:t>
            </a:r>
            <a:r>
              <a:rPr lang="es-ES" sz="1300" dirty="0">
                <a:solidFill>
                  <a:schemeClr val="dk1"/>
                </a:solidFill>
                <a:latin typeface="Barlow"/>
                <a:ea typeface="Barlow"/>
                <a:cs typeface="Barlow"/>
                <a:sym typeface="Barlow"/>
              </a:rPr>
              <a:t>:</a:t>
            </a:r>
            <a:endParaRPr sz="1300" dirty="0">
              <a:solidFill>
                <a:schemeClr val="dk1"/>
              </a:solidFill>
              <a:latin typeface="Barlow"/>
              <a:ea typeface="Barlow"/>
              <a:cs typeface="Barlow"/>
              <a:sym typeface="Barlow"/>
            </a:endParaRPr>
          </a:p>
          <a:p>
            <a:pPr marL="179999" marR="0" lvl="0" indent="-172549" algn="l" rtl="0">
              <a:spcBef>
                <a:spcPts val="0"/>
              </a:spcBef>
              <a:spcAft>
                <a:spcPts val="0"/>
              </a:spcAft>
              <a:buClr>
                <a:schemeClr val="dk1"/>
              </a:buClr>
              <a:buSzPts val="1300"/>
              <a:buFont typeface="Barlow"/>
              <a:buChar char="●"/>
            </a:pPr>
            <a:r>
              <a:rPr lang="es-ES" sz="1300" dirty="0" err="1">
                <a:solidFill>
                  <a:schemeClr val="dk1"/>
                </a:solidFill>
                <a:latin typeface="Barlow"/>
                <a:ea typeface="Barlow"/>
                <a:cs typeface="Barlow"/>
                <a:sym typeface="Barlow"/>
              </a:rPr>
              <a:t>Adaptation</a:t>
            </a:r>
            <a:r>
              <a:rPr lang="es-ES" sz="1300" dirty="0">
                <a:solidFill>
                  <a:schemeClr val="dk1"/>
                </a:solidFill>
                <a:latin typeface="Barlow"/>
                <a:ea typeface="Barlow"/>
                <a:cs typeface="Barlow"/>
                <a:sym typeface="Barlow"/>
              </a:rPr>
              <a:t> à la vie de la </a:t>
            </a:r>
            <a:r>
              <a:rPr lang="es-ES" sz="1300" dirty="0" err="1">
                <a:solidFill>
                  <a:schemeClr val="dk1"/>
                </a:solidFill>
                <a:latin typeface="Barlow"/>
                <a:ea typeface="Barlow"/>
                <a:cs typeface="Barlow"/>
                <a:sym typeface="Barlow"/>
              </a:rPr>
              <a:t>classe</a:t>
            </a:r>
            <a:endParaRPr sz="1300" dirty="0">
              <a:solidFill>
                <a:schemeClr val="dk1"/>
              </a:solidFill>
              <a:latin typeface="Barlow"/>
              <a:ea typeface="Barlow"/>
              <a:cs typeface="Barlow"/>
              <a:sym typeface="Barlow"/>
            </a:endParaRPr>
          </a:p>
          <a:p>
            <a:pPr marL="179999" marR="0" lvl="0" indent="-172549" algn="l" rtl="0">
              <a:spcBef>
                <a:spcPts val="0"/>
              </a:spcBef>
              <a:spcAft>
                <a:spcPts val="0"/>
              </a:spcAft>
              <a:buClr>
                <a:schemeClr val="dk1"/>
              </a:buClr>
              <a:buSzPts val="1300"/>
              <a:buFont typeface="Barlow"/>
              <a:buChar char="●"/>
            </a:pPr>
            <a:r>
              <a:rPr lang="es-ES" sz="1300" dirty="0" err="1">
                <a:solidFill>
                  <a:schemeClr val="dk1"/>
                </a:solidFill>
                <a:latin typeface="Barlow"/>
                <a:ea typeface="Barlow"/>
                <a:cs typeface="Barlow"/>
                <a:sym typeface="Barlow"/>
              </a:rPr>
              <a:t>Relations</a:t>
            </a:r>
            <a:r>
              <a:rPr lang="es-ES" sz="1300" dirty="0">
                <a:solidFill>
                  <a:schemeClr val="dk1"/>
                </a:solidFill>
                <a:latin typeface="Barlow"/>
                <a:ea typeface="Barlow"/>
                <a:cs typeface="Barlow"/>
                <a:sym typeface="Barlow"/>
              </a:rPr>
              <a:t> </a:t>
            </a:r>
            <a:r>
              <a:rPr lang="es-ES" sz="1300" dirty="0" err="1">
                <a:solidFill>
                  <a:schemeClr val="dk1"/>
                </a:solidFill>
                <a:latin typeface="Barlow"/>
                <a:ea typeface="Barlow"/>
                <a:cs typeface="Barlow"/>
                <a:sym typeface="Barlow"/>
              </a:rPr>
              <a:t>avec</a:t>
            </a:r>
            <a:r>
              <a:rPr lang="es-ES" sz="1300" dirty="0">
                <a:solidFill>
                  <a:schemeClr val="dk1"/>
                </a:solidFill>
                <a:latin typeface="Barlow"/>
                <a:ea typeface="Barlow"/>
                <a:cs typeface="Barlow"/>
                <a:sym typeface="Barlow"/>
              </a:rPr>
              <a:t> les </a:t>
            </a:r>
            <a:r>
              <a:rPr lang="es-ES" sz="1300" dirty="0" err="1">
                <a:solidFill>
                  <a:schemeClr val="dk1"/>
                </a:solidFill>
                <a:latin typeface="Barlow"/>
                <a:ea typeface="Barlow"/>
                <a:cs typeface="Barlow"/>
                <a:sym typeface="Barlow"/>
              </a:rPr>
              <a:t>enfants</a:t>
            </a:r>
            <a:r>
              <a:rPr lang="es-ES" sz="1300" dirty="0">
                <a:solidFill>
                  <a:schemeClr val="dk1"/>
                </a:solidFill>
                <a:latin typeface="Barlow"/>
                <a:ea typeface="Barlow"/>
                <a:cs typeface="Barlow"/>
                <a:sym typeface="Barlow"/>
              </a:rPr>
              <a:t> et les adultes</a:t>
            </a:r>
            <a:endParaRPr sz="1300" dirty="0">
              <a:solidFill>
                <a:schemeClr val="dk1"/>
              </a:solidFill>
              <a:latin typeface="Barlow"/>
              <a:ea typeface="Barlow"/>
              <a:cs typeface="Barlow"/>
              <a:sym typeface="Barlow"/>
            </a:endParaRPr>
          </a:p>
          <a:p>
            <a:pPr marL="179999" marR="0" lvl="0" indent="-172549" algn="l" rtl="0">
              <a:spcBef>
                <a:spcPts val="0"/>
              </a:spcBef>
              <a:spcAft>
                <a:spcPts val="0"/>
              </a:spcAft>
              <a:buClr>
                <a:schemeClr val="dk1"/>
              </a:buClr>
              <a:buSzPts val="1300"/>
              <a:buFont typeface="Barlow"/>
              <a:buChar char="●"/>
            </a:pPr>
            <a:r>
              <a:rPr lang="es-ES" sz="1300" dirty="0" err="1">
                <a:solidFill>
                  <a:schemeClr val="dk1"/>
                </a:solidFill>
                <a:latin typeface="Barlow"/>
                <a:ea typeface="Barlow"/>
                <a:cs typeface="Barlow"/>
                <a:sym typeface="Barlow"/>
              </a:rPr>
              <a:t>Communication</a:t>
            </a:r>
            <a:endParaRPr sz="1300" dirty="0">
              <a:solidFill>
                <a:schemeClr val="dk1"/>
              </a:solidFill>
              <a:latin typeface="Barlow"/>
              <a:ea typeface="Barlow"/>
              <a:cs typeface="Barlow"/>
              <a:sym typeface="Barlow"/>
            </a:endParaRPr>
          </a:p>
          <a:p>
            <a:pPr marL="179999" marR="0" lvl="0" indent="-172549" algn="l" rtl="0">
              <a:spcBef>
                <a:spcPts val="0"/>
              </a:spcBef>
              <a:spcAft>
                <a:spcPts val="0"/>
              </a:spcAft>
              <a:buClr>
                <a:schemeClr val="dk1"/>
              </a:buClr>
              <a:buSzPts val="1300"/>
              <a:buFont typeface="Barlow"/>
              <a:buChar char="●"/>
            </a:pPr>
            <a:r>
              <a:rPr lang="es-ES" sz="1300" dirty="0" err="1">
                <a:solidFill>
                  <a:schemeClr val="dk1"/>
                </a:solidFill>
                <a:latin typeface="Barlow"/>
                <a:ea typeface="Barlow"/>
                <a:cs typeface="Barlow"/>
                <a:sym typeface="Barlow"/>
              </a:rPr>
              <a:t>Participation</a:t>
            </a:r>
            <a:r>
              <a:rPr lang="es-ES" sz="1300" dirty="0">
                <a:solidFill>
                  <a:schemeClr val="dk1"/>
                </a:solidFill>
                <a:latin typeface="Barlow"/>
                <a:ea typeface="Barlow"/>
                <a:cs typeface="Barlow"/>
                <a:sym typeface="Barlow"/>
              </a:rPr>
              <a:t> </a:t>
            </a:r>
            <a:r>
              <a:rPr lang="es-ES" sz="1300" dirty="0" err="1">
                <a:solidFill>
                  <a:schemeClr val="dk1"/>
                </a:solidFill>
                <a:latin typeface="Barlow"/>
                <a:ea typeface="Barlow"/>
                <a:cs typeface="Barlow"/>
                <a:sym typeface="Barlow"/>
              </a:rPr>
              <a:t>aux</a:t>
            </a:r>
            <a:r>
              <a:rPr lang="es-ES" sz="1300" dirty="0">
                <a:solidFill>
                  <a:schemeClr val="dk1"/>
                </a:solidFill>
                <a:latin typeface="Barlow"/>
                <a:ea typeface="Barlow"/>
                <a:cs typeface="Barlow"/>
                <a:sym typeface="Barlow"/>
              </a:rPr>
              <a:t> </a:t>
            </a:r>
            <a:r>
              <a:rPr lang="es-ES" sz="1300" dirty="0" err="1">
                <a:solidFill>
                  <a:schemeClr val="dk1"/>
                </a:solidFill>
                <a:latin typeface="Barlow"/>
                <a:ea typeface="Barlow"/>
                <a:cs typeface="Barlow"/>
                <a:sym typeface="Barlow"/>
              </a:rPr>
              <a:t>activités</a:t>
            </a:r>
            <a:endParaRPr sz="1300" dirty="0">
              <a:solidFill>
                <a:schemeClr val="dk1"/>
              </a:solidFill>
              <a:latin typeface="Barlow"/>
              <a:ea typeface="Barlow"/>
              <a:cs typeface="Barlow"/>
              <a:sym typeface="Barlow"/>
            </a:endParaRPr>
          </a:p>
        </p:txBody>
      </p:sp>
      <p:sp>
        <p:nvSpPr>
          <p:cNvPr id="147" name="Google Shape;147;p16"/>
          <p:cNvSpPr txBox="1"/>
          <p:nvPr/>
        </p:nvSpPr>
        <p:spPr>
          <a:xfrm>
            <a:off x="3204075" y="4003200"/>
            <a:ext cx="2730000" cy="256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b="1" dirty="0" err="1">
                <a:solidFill>
                  <a:schemeClr val="dk1"/>
                </a:solidFill>
                <a:latin typeface="Barlow"/>
                <a:ea typeface="Barlow"/>
                <a:cs typeface="Barlow"/>
                <a:sym typeface="Barlow"/>
              </a:rPr>
              <a:t>Rencontre</a:t>
            </a:r>
            <a:r>
              <a:rPr lang="es-ES" sz="1300" b="1" dirty="0">
                <a:solidFill>
                  <a:schemeClr val="dk1"/>
                </a:solidFill>
                <a:latin typeface="Barlow"/>
                <a:ea typeface="Barlow"/>
                <a:cs typeface="Barlow"/>
                <a:sym typeface="Barlow"/>
              </a:rPr>
              <a:t> de </a:t>
            </a:r>
            <a:r>
              <a:rPr lang="es-ES" sz="1300" b="1" dirty="0" err="1">
                <a:solidFill>
                  <a:schemeClr val="dk1"/>
                </a:solidFill>
                <a:latin typeface="Barlow"/>
                <a:ea typeface="Barlow"/>
                <a:cs typeface="Barlow"/>
                <a:sym typeface="Barlow"/>
              </a:rPr>
              <a:t>parents</a:t>
            </a:r>
            <a:r>
              <a:rPr lang="es-ES" sz="1300" b="1" dirty="0">
                <a:solidFill>
                  <a:schemeClr val="dk1"/>
                </a:solidFill>
                <a:latin typeface="Barlow"/>
                <a:ea typeface="Barlow"/>
                <a:cs typeface="Barlow"/>
                <a:sym typeface="Barlow"/>
              </a:rPr>
              <a:t>, </a:t>
            </a:r>
            <a:r>
              <a:rPr lang="es-ES" sz="1300" b="1" dirty="0" err="1">
                <a:solidFill>
                  <a:schemeClr val="dk1"/>
                </a:solidFill>
                <a:latin typeface="Barlow"/>
                <a:ea typeface="Barlow"/>
                <a:cs typeface="Barlow"/>
                <a:sym typeface="Barlow"/>
              </a:rPr>
              <a:t>pour</a:t>
            </a:r>
            <a:r>
              <a:rPr lang="es-ES" sz="1300" b="1" dirty="0">
                <a:solidFill>
                  <a:schemeClr val="dk1"/>
                </a:solidFill>
                <a:latin typeface="Barlow"/>
                <a:ea typeface="Barlow"/>
                <a:cs typeface="Barlow"/>
                <a:sym typeface="Barlow"/>
              </a:rPr>
              <a:t> </a:t>
            </a:r>
            <a:r>
              <a:rPr lang="es-ES" sz="1300" b="1" dirty="0" err="1">
                <a:solidFill>
                  <a:schemeClr val="dk1"/>
                </a:solidFill>
                <a:latin typeface="Barlow"/>
                <a:ea typeface="Barlow"/>
                <a:cs typeface="Barlow"/>
                <a:sym typeface="Barlow"/>
              </a:rPr>
              <a:t>tous</a:t>
            </a:r>
            <a:r>
              <a:rPr lang="es-ES" sz="1300" b="1" dirty="0">
                <a:solidFill>
                  <a:schemeClr val="dk1"/>
                </a:solidFill>
                <a:latin typeface="Barlow"/>
                <a:ea typeface="Barlow"/>
                <a:cs typeface="Barlow"/>
                <a:sym typeface="Barlow"/>
              </a:rPr>
              <a:t>:</a:t>
            </a:r>
            <a:endParaRPr sz="1300" b="1" dirty="0">
              <a:solidFill>
                <a:schemeClr val="dk1"/>
              </a:solidFill>
              <a:latin typeface="Barlow"/>
              <a:ea typeface="Barlow"/>
              <a:cs typeface="Barlow"/>
              <a:sym typeface="Barlow"/>
            </a:endParaRPr>
          </a:p>
          <a:p>
            <a:pPr marL="0" marR="0" lvl="0" indent="0" algn="l" rtl="0">
              <a:spcBef>
                <a:spcPts val="0"/>
              </a:spcBef>
              <a:spcAft>
                <a:spcPts val="0"/>
              </a:spcAft>
              <a:buNone/>
            </a:pPr>
            <a:r>
              <a:rPr lang="fr-CA" sz="1300" dirty="0">
                <a:solidFill>
                  <a:schemeClr val="dk1"/>
                </a:solidFill>
                <a:latin typeface="Barlow Medium"/>
                <a:ea typeface="Barlow Medium"/>
                <a:cs typeface="Barlow Medium"/>
                <a:sym typeface="Barlow Medium"/>
              </a:rPr>
              <a:t>Semaine du 11 novembre 2024</a:t>
            </a:r>
            <a:endParaRPr sz="1300" dirty="0">
              <a:solidFill>
                <a:schemeClr val="dk1"/>
              </a:solidFill>
              <a:latin typeface="Barlow Medium"/>
              <a:ea typeface="Barlow Medium"/>
              <a:cs typeface="Barlow Medium"/>
              <a:sym typeface="Barlow Medium"/>
            </a:endParaRPr>
          </a:p>
          <a:p>
            <a:pPr rtl="0">
              <a:spcBef>
                <a:spcPts val="400"/>
              </a:spcBef>
              <a:spcAft>
                <a:spcPts val="0"/>
              </a:spcAft>
            </a:pPr>
            <a:r>
              <a:rPr lang="fr-CA" sz="1200" b="0" i="0" u="none" strike="noStrike" dirty="0">
                <a:solidFill>
                  <a:srgbClr val="000000"/>
                </a:solidFill>
                <a:effectLst/>
                <a:latin typeface="Barlow" panose="00000500000000000000" pitchFamily="2" charset="0"/>
              </a:rPr>
              <a:t>Ce bulletin vous informe de </a:t>
            </a:r>
            <a:r>
              <a:rPr lang="fr-CA" sz="1200" b="1" i="0" u="none" strike="noStrike" dirty="0">
                <a:solidFill>
                  <a:srgbClr val="000000"/>
                </a:solidFill>
                <a:effectLst/>
                <a:latin typeface="Barlow" panose="00000500000000000000" pitchFamily="2" charset="0"/>
              </a:rPr>
              <a:t>l’état de développement </a:t>
            </a:r>
            <a:r>
              <a:rPr lang="fr-CA" sz="1200" b="0" i="0" u="none" strike="noStrike" dirty="0">
                <a:solidFill>
                  <a:srgbClr val="000000"/>
                </a:solidFill>
                <a:effectLst/>
                <a:latin typeface="Barlow" panose="00000500000000000000" pitchFamily="2" charset="0"/>
              </a:rPr>
              <a:t>de votre enfant au regard de </a:t>
            </a:r>
            <a:r>
              <a:rPr lang="fr-CA" sz="1200" b="1" i="0" u="none" strike="noStrike" dirty="0">
                <a:solidFill>
                  <a:srgbClr val="000000"/>
                </a:solidFill>
                <a:effectLst/>
                <a:latin typeface="Barlow" panose="00000500000000000000" pitchFamily="2" charset="0"/>
              </a:rPr>
              <a:t>trois (3) des cinq (5) compétences :</a:t>
            </a:r>
            <a:endParaRPr lang="fr-CA" sz="1200" b="0" dirty="0">
              <a:effectLst/>
            </a:endParaRPr>
          </a:p>
          <a:p>
            <a:pPr rtl="0" fontAlgn="base">
              <a:spcBef>
                <a:spcPts val="0"/>
              </a:spcBef>
              <a:spcAft>
                <a:spcPts val="0"/>
              </a:spcAft>
              <a:buFont typeface="Arial" panose="020B0604020202020204" pitchFamily="34" charset="0"/>
              <a:buChar char="•"/>
            </a:pPr>
            <a:r>
              <a:rPr lang="fr-CA" sz="1200" b="0" i="0" u="none" strike="noStrike" dirty="0">
                <a:solidFill>
                  <a:srgbClr val="000000"/>
                </a:solidFill>
                <a:effectLst/>
                <a:latin typeface="Barlow" panose="00000500000000000000" pitchFamily="2" charset="0"/>
              </a:rPr>
              <a:t>Accroître son développement physique et moteur</a:t>
            </a:r>
          </a:p>
          <a:p>
            <a:pPr rtl="0" fontAlgn="base">
              <a:spcBef>
                <a:spcPts val="0"/>
              </a:spcBef>
              <a:spcAft>
                <a:spcPts val="0"/>
              </a:spcAft>
              <a:buFont typeface="Arial" panose="020B0604020202020204" pitchFamily="34" charset="0"/>
              <a:buChar char="•"/>
            </a:pPr>
            <a:r>
              <a:rPr lang="fr-CA" sz="1200" b="0" i="0" u="none" strike="noStrike" dirty="0">
                <a:solidFill>
                  <a:srgbClr val="000000"/>
                </a:solidFill>
                <a:effectLst/>
                <a:latin typeface="Barlow" panose="00000500000000000000" pitchFamily="2" charset="0"/>
              </a:rPr>
              <a:t>Construire sa conscience de soi</a:t>
            </a:r>
          </a:p>
          <a:p>
            <a:pPr rtl="0" fontAlgn="base">
              <a:spcBef>
                <a:spcPts val="0"/>
              </a:spcBef>
              <a:spcAft>
                <a:spcPts val="0"/>
              </a:spcAft>
              <a:buFont typeface="Arial" panose="020B0604020202020204" pitchFamily="34" charset="0"/>
              <a:buChar char="•"/>
            </a:pPr>
            <a:r>
              <a:rPr lang="fr-CA" sz="1200" b="0" i="0" u="none" strike="noStrike" dirty="0">
                <a:solidFill>
                  <a:srgbClr val="000000"/>
                </a:solidFill>
                <a:effectLst/>
                <a:latin typeface="Barlow" panose="00000500000000000000" pitchFamily="2" charset="0"/>
              </a:rPr>
              <a:t>Vivre des relations harmonieuses avec </a:t>
            </a:r>
            <a:r>
              <a:rPr lang="fr-CA" sz="1200" b="0" i="0" u="none" strike="noStrike">
                <a:solidFill>
                  <a:srgbClr val="000000"/>
                </a:solidFill>
                <a:effectLst/>
                <a:latin typeface="Barlow" panose="00000500000000000000" pitchFamily="2" charset="0"/>
              </a:rPr>
              <a:t>les autres</a:t>
            </a:r>
          </a:p>
          <a:p>
            <a:pPr rtl="0" fontAlgn="base">
              <a:spcBef>
                <a:spcPts val="0"/>
              </a:spcBef>
              <a:spcAft>
                <a:spcPts val="0"/>
              </a:spcAft>
              <a:buFont typeface="Arial" panose="020B0604020202020204" pitchFamily="34" charset="0"/>
              <a:buChar char="•"/>
            </a:pPr>
            <a:endParaRPr lang="fr-CA" sz="400" b="0" i="0" u="none" strike="noStrike" dirty="0">
              <a:solidFill>
                <a:srgbClr val="000000"/>
              </a:solidFill>
              <a:effectLst/>
              <a:latin typeface="Barlow" panose="00000500000000000000" pitchFamily="2" charset="0"/>
            </a:endParaRPr>
          </a:p>
          <a:p>
            <a:pPr marL="0" lvl="0" indent="0" algn="l" rtl="0">
              <a:lnSpc>
                <a:spcPct val="115000"/>
              </a:lnSpc>
              <a:spcBef>
                <a:spcPts val="0"/>
              </a:spcBef>
              <a:spcAft>
                <a:spcPts val="0"/>
              </a:spcAft>
              <a:buNone/>
            </a:pPr>
            <a:r>
              <a:rPr lang="es-ES" sz="1000" dirty="0">
                <a:solidFill>
                  <a:schemeClr val="dk1"/>
                </a:solidFill>
                <a:latin typeface="Barlow Medium"/>
                <a:sym typeface="Barlow Medium"/>
              </a:rPr>
              <a:t>*</a:t>
            </a:r>
            <a:r>
              <a:rPr lang="es-ES" sz="1000" dirty="0" err="1">
                <a:solidFill>
                  <a:schemeClr val="dk1"/>
                </a:solidFill>
                <a:latin typeface="Barlow Medium"/>
                <a:sym typeface="Barlow Medium"/>
              </a:rPr>
              <a:t>Selon</a:t>
            </a:r>
            <a:r>
              <a:rPr lang="es-ES" sz="1000" dirty="0">
                <a:solidFill>
                  <a:schemeClr val="dk1"/>
                </a:solidFill>
                <a:latin typeface="Barlow Medium"/>
                <a:sym typeface="Barlow Medium"/>
              </a:rPr>
              <a:t> le </a:t>
            </a:r>
            <a:r>
              <a:rPr lang="es-ES" sz="1000" dirty="0" err="1">
                <a:solidFill>
                  <a:schemeClr val="dk1"/>
                </a:solidFill>
                <a:latin typeface="Barlow Medium"/>
                <a:sym typeface="Barlow Medium"/>
              </a:rPr>
              <a:t>cheminement</a:t>
            </a:r>
            <a:r>
              <a:rPr lang="es-ES" sz="1000" dirty="0">
                <a:solidFill>
                  <a:schemeClr val="dk1"/>
                </a:solidFill>
                <a:latin typeface="Barlow Medium"/>
                <a:sym typeface="Barlow Medium"/>
              </a:rPr>
              <a:t> de </a:t>
            </a:r>
            <a:r>
              <a:rPr lang="es-ES" sz="1000" dirty="0" err="1">
                <a:solidFill>
                  <a:schemeClr val="dk1"/>
                </a:solidFill>
                <a:latin typeface="Barlow Medium"/>
                <a:sym typeface="Barlow Medium"/>
              </a:rPr>
              <a:t>l’enfant</a:t>
            </a:r>
            <a:endParaRPr sz="1000" dirty="0">
              <a:solidFill>
                <a:schemeClr val="dk1"/>
              </a:solidFill>
              <a:latin typeface="Barlow Medium"/>
              <a:sym typeface="Barlow Medium"/>
            </a:endParaRPr>
          </a:p>
          <a:p>
            <a:pPr marL="0" marR="0" lvl="0" indent="0" algn="l" rtl="0">
              <a:spcBef>
                <a:spcPts val="0"/>
              </a:spcBef>
              <a:spcAft>
                <a:spcPts val="0"/>
              </a:spcAft>
              <a:buNone/>
            </a:pPr>
            <a:endParaRPr sz="1000" dirty="0"/>
          </a:p>
        </p:txBody>
      </p:sp>
      <p:sp>
        <p:nvSpPr>
          <p:cNvPr id="148" name="Google Shape;148;p16"/>
          <p:cNvSpPr txBox="1"/>
          <p:nvPr/>
        </p:nvSpPr>
        <p:spPr>
          <a:xfrm>
            <a:off x="9237525" y="4122725"/>
            <a:ext cx="2730000" cy="1912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ES" sz="1300">
                <a:solidFill>
                  <a:schemeClr val="dk1"/>
                </a:solidFill>
                <a:latin typeface="Barlow"/>
                <a:ea typeface="Barlow"/>
                <a:cs typeface="Barlow"/>
                <a:sym typeface="Barlow"/>
              </a:rPr>
              <a:t>Le bulletin de fin d’année  rend compte de </a:t>
            </a:r>
            <a:r>
              <a:rPr lang="es-ES" sz="1300" b="1">
                <a:solidFill>
                  <a:schemeClr val="dk1"/>
                </a:solidFill>
                <a:latin typeface="Barlow"/>
                <a:ea typeface="Barlow"/>
                <a:cs typeface="Barlow"/>
                <a:sym typeface="Barlow"/>
              </a:rPr>
              <a:t>l’état de développement </a:t>
            </a:r>
            <a:r>
              <a:rPr lang="es-ES" sz="1300">
                <a:solidFill>
                  <a:schemeClr val="dk1"/>
                </a:solidFill>
                <a:latin typeface="Barlow"/>
                <a:ea typeface="Barlow"/>
                <a:cs typeface="Barlow"/>
                <a:sym typeface="Barlow"/>
              </a:rPr>
              <a:t>de votre enfant au regard de toutes les compétences (les 5 domaines) du programme. </a:t>
            </a:r>
            <a:endParaRPr sz="100">
              <a:solidFill>
                <a:schemeClr val="dk1"/>
              </a:solidFill>
            </a:endParaRPr>
          </a:p>
        </p:txBody>
      </p:sp>
      <p:sp>
        <p:nvSpPr>
          <p:cNvPr id="150" name="Google Shape;150;p16"/>
          <p:cNvSpPr txBox="1"/>
          <p:nvPr/>
        </p:nvSpPr>
        <p:spPr>
          <a:xfrm>
            <a:off x="6180600" y="4013850"/>
            <a:ext cx="2868600" cy="2569200"/>
          </a:xfrm>
          <a:prstGeom prst="rect">
            <a:avLst/>
          </a:prstGeom>
          <a:noFill/>
          <a:ln>
            <a:noFill/>
          </a:ln>
        </p:spPr>
        <p:txBody>
          <a:bodyPr spcFirstLastPara="1" wrap="square" lIns="91425" tIns="45700" rIns="91425" bIns="0" anchor="t" anchorCtr="0">
            <a:noAutofit/>
          </a:bodyPr>
          <a:lstStyle/>
          <a:p>
            <a:pPr marL="0" marR="0" lvl="0" indent="0" algn="l" rtl="0">
              <a:spcBef>
                <a:spcPts val="0"/>
              </a:spcBef>
              <a:spcAft>
                <a:spcPts val="0"/>
              </a:spcAft>
              <a:buNone/>
            </a:pPr>
            <a:r>
              <a:rPr lang="es-ES" sz="1300" b="1" dirty="0" err="1">
                <a:solidFill>
                  <a:schemeClr val="dk1"/>
                </a:solidFill>
                <a:latin typeface="Barlow"/>
                <a:ea typeface="Barlow"/>
                <a:cs typeface="Barlow"/>
                <a:sym typeface="Barlow"/>
              </a:rPr>
              <a:t>Rencontre</a:t>
            </a:r>
            <a:r>
              <a:rPr lang="es-ES" sz="1300" b="1" dirty="0">
                <a:solidFill>
                  <a:schemeClr val="dk1"/>
                </a:solidFill>
                <a:latin typeface="Barlow"/>
                <a:ea typeface="Barlow"/>
                <a:cs typeface="Barlow"/>
                <a:sym typeface="Barlow"/>
              </a:rPr>
              <a:t> de </a:t>
            </a:r>
            <a:r>
              <a:rPr lang="es-ES" sz="1300" b="1" dirty="0" err="1">
                <a:solidFill>
                  <a:schemeClr val="dk1"/>
                </a:solidFill>
                <a:latin typeface="Barlow"/>
                <a:ea typeface="Barlow"/>
                <a:cs typeface="Barlow"/>
                <a:sym typeface="Barlow"/>
              </a:rPr>
              <a:t>parents</a:t>
            </a:r>
            <a:r>
              <a:rPr lang="es-ES" sz="1300" b="1" dirty="0">
                <a:solidFill>
                  <a:schemeClr val="dk1"/>
                </a:solidFill>
                <a:latin typeface="Barlow"/>
                <a:ea typeface="Barlow"/>
                <a:cs typeface="Barlow"/>
                <a:sym typeface="Barlow"/>
              </a:rPr>
              <a:t> sur </a:t>
            </a:r>
            <a:r>
              <a:rPr lang="es-ES" sz="1300" b="1" dirty="0" err="1">
                <a:solidFill>
                  <a:schemeClr val="dk1"/>
                </a:solidFill>
                <a:latin typeface="Barlow"/>
                <a:ea typeface="Barlow"/>
                <a:cs typeface="Barlow"/>
                <a:sym typeface="Barlow"/>
              </a:rPr>
              <a:t>invitation</a:t>
            </a:r>
            <a:r>
              <a:rPr lang="es-ES" sz="1300" b="1" dirty="0">
                <a:solidFill>
                  <a:schemeClr val="dk1"/>
                </a:solidFill>
                <a:latin typeface="Barlow"/>
                <a:ea typeface="Barlow"/>
                <a:cs typeface="Barlow"/>
                <a:sym typeface="Barlow"/>
              </a:rPr>
              <a:t>:</a:t>
            </a:r>
            <a:endParaRPr sz="1300" b="1" dirty="0">
              <a:solidFill>
                <a:schemeClr val="dk1"/>
              </a:solidFill>
              <a:latin typeface="Barlow"/>
              <a:ea typeface="Barlow"/>
              <a:cs typeface="Barlow"/>
              <a:sym typeface="Barlow"/>
            </a:endParaRPr>
          </a:p>
          <a:p>
            <a:pPr rtl="0">
              <a:spcBef>
                <a:spcPts val="0"/>
              </a:spcBef>
              <a:spcAft>
                <a:spcPts val="0"/>
              </a:spcAft>
            </a:pPr>
            <a:endParaRPr lang="fr-CA" sz="400" b="0" i="0" u="none" strike="noStrike" dirty="0">
              <a:solidFill>
                <a:srgbClr val="000000"/>
              </a:solidFill>
              <a:effectLst/>
              <a:latin typeface="Barlow" panose="00000500000000000000" pitchFamily="2" charset="0"/>
            </a:endParaRPr>
          </a:p>
          <a:p>
            <a:pPr rtl="0">
              <a:spcBef>
                <a:spcPts val="0"/>
              </a:spcBef>
              <a:spcAft>
                <a:spcPts val="0"/>
              </a:spcAft>
            </a:pPr>
            <a:r>
              <a:rPr lang="fr-CA" sz="1300" b="0" i="0" u="none" strike="noStrike" dirty="0">
                <a:solidFill>
                  <a:srgbClr val="000000"/>
                </a:solidFill>
                <a:effectLst/>
                <a:latin typeface="Barlow" panose="00000500000000000000" pitchFamily="2" charset="0"/>
              </a:rPr>
              <a:t>Ce bulletin vous informe de </a:t>
            </a:r>
            <a:r>
              <a:rPr lang="fr-CA" sz="1300" b="1" i="0" u="none" strike="noStrike" dirty="0">
                <a:solidFill>
                  <a:srgbClr val="000000"/>
                </a:solidFill>
                <a:effectLst/>
                <a:latin typeface="Barlow" panose="00000500000000000000" pitchFamily="2" charset="0"/>
              </a:rPr>
              <a:t>l’état de développement</a:t>
            </a:r>
            <a:r>
              <a:rPr lang="fr-CA" sz="1300" b="0" i="0" u="none" strike="noStrike" dirty="0">
                <a:solidFill>
                  <a:srgbClr val="000000"/>
                </a:solidFill>
                <a:effectLst/>
                <a:latin typeface="Barlow" panose="00000500000000000000" pitchFamily="2" charset="0"/>
              </a:rPr>
              <a:t> de votre enfant au regard </a:t>
            </a:r>
            <a:r>
              <a:rPr lang="fr-CA" sz="1300" b="1" i="0" u="none" strike="noStrike" dirty="0">
                <a:solidFill>
                  <a:srgbClr val="000000"/>
                </a:solidFill>
                <a:effectLst/>
                <a:latin typeface="Barlow" panose="00000500000000000000" pitchFamily="2" charset="0"/>
              </a:rPr>
              <a:t>des cinq (5) compétences:</a:t>
            </a:r>
            <a:endParaRPr lang="fr-CA" sz="1300" b="0" dirty="0">
              <a:effectLst/>
            </a:endParaRPr>
          </a:p>
          <a:p>
            <a:pPr rtl="0" fontAlgn="base">
              <a:spcBef>
                <a:spcPts val="0"/>
              </a:spcBef>
              <a:spcAft>
                <a:spcPts val="0"/>
              </a:spcAft>
              <a:buFont typeface="Arial" panose="020B0604020202020204" pitchFamily="34" charset="0"/>
              <a:buChar char="•"/>
            </a:pPr>
            <a:r>
              <a:rPr lang="fr-CA" sz="1300" b="0" i="0" u="none" strike="noStrike" dirty="0">
                <a:solidFill>
                  <a:srgbClr val="000000"/>
                </a:solidFill>
                <a:effectLst/>
                <a:latin typeface="Barlow" panose="00000500000000000000" pitchFamily="2" charset="0"/>
              </a:rPr>
              <a:t>Accroître son développement physique et moteur</a:t>
            </a:r>
          </a:p>
          <a:p>
            <a:pPr rtl="0" fontAlgn="base">
              <a:spcBef>
                <a:spcPts val="0"/>
              </a:spcBef>
              <a:spcAft>
                <a:spcPts val="0"/>
              </a:spcAft>
              <a:buFont typeface="Arial" panose="020B0604020202020204" pitchFamily="34" charset="0"/>
              <a:buChar char="•"/>
            </a:pPr>
            <a:r>
              <a:rPr lang="fr-CA" sz="1300" b="0" i="0" u="none" strike="noStrike" dirty="0">
                <a:solidFill>
                  <a:srgbClr val="000000"/>
                </a:solidFill>
                <a:effectLst/>
                <a:latin typeface="Barlow" panose="00000500000000000000" pitchFamily="2" charset="0"/>
              </a:rPr>
              <a:t>Construire sa conscience de soi</a:t>
            </a:r>
          </a:p>
          <a:p>
            <a:pPr rtl="0" fontAlgn="base">
              <a:spcBef>
                <a:spcPts val="0"/>
              </a:spcBef>
              <a:spcAft>
                <a:spcPts val="0"/>
              </a:spcAft>
              <a:buFont typeface="Arial" panose="020B0604020202020204" pitchFamily="34" charset="0"/>
              <a:buChar char="•"/>
            </a:pPr>
            <a:r>
              <a:rPr lang="fr-CA" sz="1300" b="0" i="0" u="none" strike="noStrike" dirty="0">
                <a:solidFill>
                  <a:srgbClr val="000000"/>
                </a:solidFill>
                <a:effectLst/>
                <a:latin typeface="Barlow" panose="00000500000000000000" pitchFamily="2" charset="0"/>
              </a:rPr>
              <a:t>Vivre des relations harmonieuses avec les autres</a:t>
            </a:r>
          </a:p>
          <a:p>
            <a:pPr rtl="0" fontAlgn="base">
              <a:spcBef>
                <a:spcPts val="0"/>
              </a:spcBef>
              <a:spcAft>
                <a:spcPts val="0"/>
              </a:spcAft>
              <a:buFont typeface="Arial" panose="020B0604020202020204" pitchFamily="34" charset="0"/>
              <a:buChar char="•"/>
            </a:pPr>
            <a:r>
              <a:rPr lang="fr-CA" sz="1300" b="0" i="0" u="none" strike="noStrike" dirty="0">
                <a:solidFill>
                  <a:srgbClr val="000000"/>
                </a:solidFill>
                <a:effectLst/>
                <a:latin typeface="Barlow" panose="00000500000000000000" pitchFamily="2" charset="0"/>
              </a:rPr>
              <a:t>Communiquer à l’oral et à l’écrit</a:t>
            </a:r>
          </a:p>
          <a:p>
            <a:pPr rtl="0" fontAlgn="base">
              <a:spcBef>
                <a:spcPts val="0"/>
              </a:spcBef>
              <a:spcAft>
                <a:spcPts val="0"/>
              </a:spcAft>
              <a:buFont typeface="Arial" panose="020B0604020202020204" pitchFamily="34" charset="0"/>
              <a:buChar char="•"/>
            </a:pPr>
            <a:r>
              <a:rPr lang="fr-CA" sz="1300" b="0" i="0" u="none" strike="noStrike" dirty="0">
                <a:solidFill>
                  <a:srgbClr val="000000"/>
                </a:solidFill>
                <a:effectLst/>
                <a:latin typeface="Barlow" panose="00000500000000000000" pitchFamily="2" charset="0"/>
              </a:rPr>
              <a:t>Découvrir le monde qui l’entoure</a:t>
            </a:r>
          </a:p>
          <a:p>
            <a:pPr marL="0" marR="0" lvl="0" indent="0" algn="l" rtl="0">
              <a:spcBef>
                <a:spcPts val="0"/>
              </a:spcBef>
              <a:spcAft>
                <a:spcPts val="0"/>
              </a:spcAft>
              <a:buNone/>
            </a:pPr>
            <a:endParaRPr sz="400" dirty="0">
              <a:solidFill>
                <a:schemeClr val="lt1"/>
              </a:solidFill>
              <a:latin typeface="Barlow"/>
              <a:ea typeface="Barlow"/>
              <a:cs typeface="Barlow"/>
              <a:sym typeface="Barlow"/>
            </a:endParaRPr>
          </a:p>
          <a:p>
            <a:pPr marL="0" lvl="0" indent="0" algn="l" rtl="0">
              <a:lnSpc>
                <a:spcPct val="115000"/>
              </a:lnSpc>
              <a:spcBef>
                <a:spcPts val="0"/>
              </a:spcBef>
              <a:spcAft>
                <a:spcPts val="0"/>
              </a:spcAft>
              <a:buClr>
                <a:schemeClr val="dk1"/>
              </a:buClr>
              <a:buSzPts val="1100"/>
              <a:buFont typeface="Arial"/>
              <a:buNone/>
            </a:pPr>
            <a:r>
              <a:rPr lang="es-ES" sz="1000" dirty="0">
                <a:solidFill>
                  <a:schemeClr val="dk1"/>
                </a:solidFill>
                <a:latin typeface="Barlow Medium"/>
                <a:ea typeface="Barlow Medium"/>
                <a:cs typeface="Barlow Medium"/>
                <a:sym typeface="Barlow Medium"/>
              </a:rPr>
              <a:t>*</a:t>
            </a:r>
            <a:r>
              <a:rPr lang="es-ES" sz="1000" dirty="0" err="1">
                <a:solidFill>
                  <a:schemeClr val="dk1"/>
                </a:solidFill>
                <a:latin typeface="Barlow Medium"/>
                <a:ea typeface="Barlow Medium"/>
                <a:cs typeface="Barlow Medium"/>
                <a:sym typeface="Barlow Medium"/>
              </a:rPr>
              <a:t>Selon</a:t>
            </a:r>
            <a:r>
              <a:rPr lang="es-ES" sz="1000" dirty="0">
                <a:solidFill>
                  <a:schemeClr val="dk1"/>
                </a:solidFill>
                <a:latin typeface="Barlow Medium"/>
                <a:ea typeface="Barlow Medium"/>
                <a:cs typeface="Barlow Medium"/>
                <a:sym typeface="Barlow Medium"/>
              </a:rPr>
              <a:t> le </a:t>
            </a:r>
            <a:r>
              <a:rPr lang="es-ES" sz="1000" dirty="0" err="1">
                <a:solidFill>
                  <a:schemeClr val="dk1"/>
                </a:solidFill>
                <a:latin typeface="Barlow Medium"/>
                <a:ea typeface="Barlow Medium"/>
                <a:cs typeface="Barlow Medium"/>
                <a:sym typeface="Barlow Medium"/>
              </a:rPr>
              <a:t>cheminement</a:t>
            </a:r>
            <a:r>
              <a:rPr lang="es-ES" sz="1000" dirty="0">
                <a:solidFill>
                  <a:schemeClr val="dk1"/>
                </a:solidFill>
                <a:latin typeface="Barlow Medium"/>
                <a:ea typeface="Barlow Medium"/>
                <a:cs typeface="Barlow Medium"/>
                <a:sym typeface="Barlow Medium"/>
              </a:rPr>
              <a:t> de </a:t>
            </a:r>
            <a:r>
              <a:rPr lang="es-ES" sz="1000" dirty="0" err="1">
                <a:solidFill>
                  <a:schemeClr val="dk1"/>
                </a:solidFill>
                <a:latin typeface="Barlow Medium"/>
                <a:ea typeface="Barlow Medium"/>
                <a:cs typeface="Barlow Medium"/>
                <a:sym typeface="Barlow Medium"/>
              </a:rPr>
              <a:t>l’enfant</a:t>
            </a:r>
            <a:endParaRPr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7"/>
          <p:cNvSpPr txBox="1"/>
          <p:nvPr/>
        </p:nvSpPr>
        <p:spPr>
          <a:xfrm>
            <a:off x="321975" y="166400"/>
            <a:ext cx="11774700" cy="73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ES" sz="3200">
                <a:solidFill>
                  <a:schemeClr val="dk1"/>
                </a:solidFill>
                <a:latin typeface="Barlow"/>
                <a:ea typeface="Barlow"/>
                <a:cs typeface="Barlow"/>
                <a:sym typeface="Barlow"/>
              </a:rPr>
              <a:t>Bulletin: Portrait du développement de votre enfant</a:t>
            </a:r>
            <a:endParaRPr sz="2200">
              <a:solidFill>
                <a:schemeClr val="dk1"/>
              </a:solidFill>
              <a:latin typeface="Barlow"/>
              <a:ea typeface="Barlow"/>
              <a:cs typeface="Barlow"/>
              <a:sym typeface="Barlow"/>
            </a:endParaRPr>
          </a:p>
          <a:p>
            <a:pPr marL="0" lvl="0" indent="0" algn="l" rtl="0">
              <a:spcBef>
                <a:spcPts val="0"/>
              </a:spcBef>
              <a:spcAft>
                <a:spcPts val="0"/>
              </a:spcAft>
              <a:buClr>
                <a:schemeClr val="dk1"/>
              </a:buClr>
              <a:buFont typeface="Arial"/>
              <a:buNone/>
            </a:pPr>
            <a:endParaRPr sz="2400"/>
          </a:p>
        </p:txBody>
      </p:sp>
      <p:cxnSp>
        <p:nvCxnSpPr>
          <p:cNvPr id="156" name="Google Shape;156;p17"/>
          <p:cNvCxnSpPr/>
          <p:nvPr/>
        </p:nvCxnSpPr>
        <p:spPr>
          <a:xfrm rot="10800000" flipH="1">
            <a:off x="459818" y="847845"/>
            <a:ext cx="1454700" cy="9600"/>
          </a:xfrm>
          <a:prstGeom prst="straightConnector1">
            <a:avLst/>
          </a:prstGeom>
          <a:noFill/>
          <a:ln w="19050" cap="flat" cmpd="sng">
            <a:solidFill>
              <a:srgbClr val="E78A61"/>
            </a:solidFill>
            <a:prstDash val="solid"/>
            <a:miter lim="800000"/>
            <a:headEnd type="none" w="sm" len="sm"/>
            <a:tailEnd type="none" w="sm" len="sm"/>
          </a:ln>
        </p:spPr>
      </p:cxnSp>
      <p:sp>
        <p:nvSpPr>
          <p:cNvPr id="157" name="Google Shape;157;p17"/>
          <p:cNvSpPr txBox="1"/>
          <p:nvPr/>
        </p:nvSpPr>
        <p:spPr>
          <a:xfrm>
            <a:off x="386100" y="905000"/>
            <a:ext cx="9902700" cy="345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100"/>
              <a:buNone/>
            </a:pPr>
            <a:r>
              <a:rPr lang="es-ES" sz="1800">
                <a:solidFill>
                  <a:schemeClr val="dk1"/>
                </a:solidFill>
                <a:latin typeface="Barlow"/>
                <a:ea typeface="Barlow"/>
                <a:cs typeface="Barlow"/>
                <a:sym typeface="Barlow"/>
              </a:rPr>
              <a:t>Les observations au quotidien, les conversations ainsi que les traces conservées (ex.: bricolages, photos, travaux) permettront de faire un </a:t>
            </a:r>
            <a:r>
              <a:rPr lang="es-ES" sz="1800" b="1">
                <a:solidFill>
                  <a:schemeClr val="dk1"/>
                </a:solidFill>
                <a:latin typeface="Barlow"/>
                <a:ea typeface="Barlow"/>
                <a:cs typeface="Barlow"/>
                <a:sym typeface="Barlow"/>
              </a:rPr>
              <a:t>portrait </a:t>
            </a:r>
            <a:r>
              <a:rPr lang="es-ES" sz="1800">
                <a:solidFill>
                  <a:schemeClr val="dk1"/>
                </a:solidFill>
                <a:latin typeface="Barlow"/>
                <a:ea typeface="Barlow"/>
                <a:cs typeface="Barlow"/>
                <a:sym typeface="Barlow"/>
              </a:rPr>
              <a:t>du développement global de votre enfant.</a:t>
            </a:r>
            <a:endParaRPr sz="1800">
              <a:solidFill>
                <a:schemeClr val="dk1"/>
              </a:solidFill>
              <a:latin typeface="Barlow"/>
              <a:ea typeface="Barlow"/>
              <a:cs typeface="Barlow"/>
              <a:sym typeface="Barlow"/>
            </a:endParaRPr>
          </a:p>
          <a:p>
            <a:pPr marL="0" lvl="0" indent="0" algn="l" rtl="0">
              <a:spcBef>
                <a:spcPts val="0"/>
              </a:spcBef>
              <a:spcAft>
                <a:spcPts val="0"/>
              </a:spcAft>
              <a:buClr>
                <a:schemeClr val="dk1"/>
              </a:buClr>
              <a:buFont typeface="Arial"/>
              <a:buNone/>
            </a:pPr>
            <a:endParaRPr sz="1000">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s-ES" sz="1800">
                <a:solidFill>
                  <a:schemeClr val="dk1"/>
                </a:solidFill>
                <a:latin typeface="Barlow"/>
                <a:ea typeface="Barlow"/>
                <a:cs typeface="Barlow"/>
                <a:sym typeface="Barlow"/>
              </a:rPr>
              <a:t>À l’éducation préscolaire, conformément aux modifications du Régime pédagogique, </a:t>
            </a:r>
            <a:r>
              <a:rPr lang="es-ES" sz="1800" b="1">
                <a:solidFill>
                  <a:schemeClr val="dk1"/>
                </a:solidFill>
                <a:latin typeface="Barlow"/>
                <a:ea typeface="Barlow"/>
                <a:cs typeface="Barlow"/>
                <a:sym typeface="Barlow"/>
              </a:rPr>
              <a:t>il n’y a plus de résultat au bulletin.</a:t>
            </a:r>
            <a:r>
              <a:rPr lang="es-ES" sz="1800">
                <a:solidFill>
                  <a:schemeClr val="dk1"/>
                </a:solidFill>
                <a:latin typeface="Barlow"/>
                <a:ea typeface="Barlow"/>
                <a:cs typeface="Barlow"/>
                <a:sym typeface="Barlow"/>
              </a:rPr>
              <a:t> Les informations transmises se présenteront sous la forme de constats:</a:t>
            </a:r>
            <a:endParaRPr sz="1800">
              <a:solidFill>
                <a:schemeClr val="dk1"/>
              </a:solidFill>
              <a:latin typeface="Barlow"/>
              <a:ea typeface="Barlow"/>
              <a:cs typeface="Barlow"/>
              <a:sym typeface="Barlow"/>
            </a:endParaRPr>
          </a:p>
          <a:p>
            <a:pPr marL="457200" lvl="0" indent="-342900" algn="l" rtl="0">
              <a:spcBef>
                <a:spcPts val="1000"/>
              </a:spcBef>
              <a:spcAft>
                <a:spcPts val="0"/>
              </a:spcAft>
              <a:buClr>
                <a:schemeClr val="dk1"/>
              </a:buClr>
              <a:buSzPts val="1800"/>
              <a:buFont typeface="Barlow"/>
              <a:buChar char="●"/>
            </a:pPr>
            <a:r>
              <a:rPr lang="es-ES" sz="1800" i="1">
                <a:solidFill>
                  <a:schemeClr val="dk1"/>
                </a:solidFill>
                <a:latin typeface="Barlow"/>
                <a:ea typeface="Barlow"/>
                <a:cs typeface="Barlow"/>
                <a:sym typeface="Barlow"/>
              </a:rPr>
              <a:t>L’élève se développe très bien au regard de la compétence visée</a:t>
            </a:r>
            <a:endParaRPr sz="1800" i="1">
              <a:solidFill>
                <a:schemeClr val="dk1"/>
              </a:solidFill>
              <a:latin typeface="Barlow"/>
              <a:ea typeface="Barlow"/>
              <a:cs typeface="Barlow"/>
              <a:sym typeface="Barlow"/>
            </a:endParaRPr>
          </a:p>
          <a:p>
            <a:pPr marL="457200" lvl="0" indent="-342900" algn="l" rtl="0">
              <a:spcBef>
                <a:spcPts val="0"/>
              </a:spcBef>
              <a:spcAft>
                <a:spcPts val="0"/>
              </a:spcAft>
              <a:buClr>
                <a:schemeClr val="dk1"/>
              </a:buClr>
              <a:buSzPts val="1800"/>
              <a:buFont typeface="Barlow"/>
              <a:buChar char="●"/>
            </a:pPr>
            <a:r>
              <a:rPr lang="es-ES" sz="1800" i="1">
                <a:solidFill>
                  <a:schemeClr val="dk1"/>
                </a:solidFill>
                <a:latin typeface="Barlow"/>
                <a:ea typeface="Barlow"/>
                <a:cs typeface="Barlow"/>
                <a:sym typeface="Barlow"/>
              </a:rPr>
              <a:t>L’élève se développe adéquatement au regard de la compétence visée</a:t>
            </a:r>
            <a:endParaRPr sz="1800" i="1">
              <a:solidFill>
                <a:schemeClr val="dk1"/>
              </a:solidFill>
              <a:latin typeface="Barlow"/>
              <a:ea typeface="Barlow"/>
              <a:cs typeface="Barlow"/>
              <a:sym typeface="Barlow"/>
            </a:endParaRPr>
          </a:p>
          <a:p>
            <a:pPr marL="457200" lvl="0" indent="-342900" algn="l" rtl="0">
              <a:spcBef>
                <a:spcPts val="0"/>
              </a:spcBef>
              <a:spcAft>
                <a:spcPts val="0"/>
              </a:spcAft>
              <a:buClr>
                <a:schemeClr val="dk1"/>
              </a:buClr>
              <a:buSzPts val="1800"/>
              <a:buFont typeface="Barlow"/>
              <a:buChar char="●"/>
            </a:pPr>
            <a:r>
              <a:rPr lang="es-ES" sz="1800" i="1">
                <a:solidFill>
                  <a:schemeClr val="dk1"/>
                </a:solidFill>
                <a:latin typeface="Barlow"/>
                <a:ea typeface="Barlow"/>
                <a:cs typeface="Barlow"/>
                <a:sym typeface="Barlow"/>
              </a:rPr>
              <a:t>L’élève se développe avec certaines difficultés au regard de la compétence visée </a:t>
            </a:r>
            <a:endParaRPr sz="1800" i="1">
              <a:solidFill>
                <a:schemeClr val="dk1"/>
              </a:solidFill>
              <a:latin typeface="Barlow"/>
              <a:ea typeface="Barlow"/>
              <a:cs typeface="Barlow"/>
              <a:sym typeface="Barlow"/>
            </a:endParaRPr>
          </a:p>
          <a:p>
            <a:pPr marL="457200" lvl="0" indent="-342900" algn="l" rtl="0">
              <a:spcBef>
                <a:spcPts val="0"/>
              </a:spcBef>
              <a:spcAft>
                <a:spcPts val="0"/>
              </a:spcAft>
              <a:buClr>
                <a:schemeClr val="dk1"/>
              </a:buClr>
              <a:buSzPts val="1800"/>
              <a:buFont typeface="Barlow"/>
              <a:buChar char="●"/>
            </a:pPr>
            <a:r>
              <a:rPr lang="es-ES" sz="1800" i="1">
                <a:solidFill>
                  <a:schemeClr val="dk1"/>
                </a:solidFill>
                <a:latin typeface="Barlow"/>
                <a:ea typeface="Barlow"/>
                <a:cs typeface="Barlow"/>
                <a:sym typeface="Barlow"/>
              </a:rPr>
              <a:t>L’élève se développe avec des difficultés importantes au regard de la compétence visée </a:t>
            </a:r>
            <a:endParaRPr sz="1800" i="1">
              <a:solidFill>
                <a:schemeClr val="dk1"/>
              </a:solidFill>
              <a:latin typeface="Barlow"/>
              <a:ea typeface="Barlow"/>
              <a:cs typeface="Barlow"/>
              <a:sym typeface="Barlow"/>
            </a:endParaRPr>
          </a:p>
          <a:p>
            <a:pPr marL="0" lvl="0" indent="0" algn="l" rtl="0">
              <a:spcBef>
                <a:spcPts val="0"/>
              </a:spcBef>
              <a:spcAft>
                <a:spcPts val="0"/>
              </a:spcAft>
              <a:buNone/>
            </a:pPr>
            <a:endParaRPr sz="1000">
              <a:solidFill>
                <a:schemeClr val="dk1"/>
              </a:solidFill>
              <a:latin typeface="Barlow"/>
              <a:ea typeface="Barlow"/>
              <a:cs typeface="Barlow"/>
              <a:sym typeface="Barlow"/>
            </a:endParaRPr>
          </a:p>
          <a:p>
            <a:pPr marL="0" lvl="0" indent="0" algn="l" rtl="0">
              <a:spcBef>
                <a:spcPts val="0"/>
              </a:spcBef>
              <a:spcAft>
                <a:spcPts val="0"/>
              </a:spcAft>
              <a:buClr>
                <a:schemeClr val="dk1"/>
              </a:buClr>
              <a:buFont typeface="Arial"/>
              <a:buNone/>
            </a:pPr>
            <a:r>
              <a:rPr lang="es-ES" sz="1800">
                <a:solidFill>
                  <a:schemeClr val="dk1"/>
                </a:solidFill>
                <a:latin typeface="Barlow"/>
                <a:ea typeface="Barlow"/>
                <a:cs typeface="Barlow"/>
                <a:sym typeface="Barlow"/>
              </a:rPr>
              <a:t>Le  titulaires partagera également des informations concernant les </a:t>
            </a:r>
            <a:r>
              <a:rPr lang="es-ES" sz="1800" b="1">
                <a:solidFill>
                  <a:schemeClr val="dk1"/>
                </a:solidFill>
                <a:latin typeface="Barlow"/>
                <a:ea typeface="Barlow"/>
                <a:cs typeface="Barlow"/>
                <a:sym typeface="Barlow"/>
              </a:rPr>
              <a:t>progrès </a:t>
            </a:r>
            <a:r>
              <a:rPr lang="es-ES" sz="1800">
                <a:solidFill>
                  <a:schemeClr val="dk1"/>
                </a:solidFill>
                <a:latin typeface="Barlow"/>
                <a:ea typeface="Barlow"/>
                <a:cs typeface="Barlow"/>
                <a:sym typeface="Barlow"/>
              </a:rPr>
              <a:t>et les </a:t>
            </a:r>
            <a:r>
              <a:rPr lang="es-ES" sz="1800" b="1">
                <a:solidFill>
                  <a:schemeClr val="dk1"/>
                </a:solidFill>
                <a:latin typeface="Barlow"/>
                <a:ea typeface="Barlow"/>
                <a:cs typeface="Barlow"/>
                <a:sym typeface="Barlow"/>
              </a:rPr>
              <a:t>défis </a:t>
            </a:r>
            <a:r>
              <a:rPr lang="es-ES" sz="1800">
                <a:solidFill>
                  <a:schemeClr val="dk1"/>
                </a:solidFill>
                <a:latin typeface="Barlow"/>
                <a:ea typeface="Barlow"/>
                <a:cs typeface="Barlow"/>
                <a:sym typeface="Barlow"/>
              </a:rPr>
              <a:t>de votre enfant, ainsi que des commentaires personnalisés, au besoin.</a:t>
            </a:r>
            <a:endParaRPr sz="1800">
              <a:solidFill>
                <a:schemeClr val="dk1"/>
              </a:solidFill>
              <a:latin typeface="Barlow"/>
              <a:ea typeface="Barlow"/>
              <a:cs typeface="Barlow"/>
              <a:sym typeface="Barlow"/>
            </a:endParaRPr>
          </a:p>
        </p:txBody>
      </p:sp>
      <p:pic>
        <p:nvPicPr>
          <p:cNvPr id="158" name="Google Shape;158;p17"/>
          <p:cNvPicPr preferRelativeResize="0"/>
          <p:nvPr/>
        </p:nvPicPr>
        <p:blipFill rotWithShape="1">
          <a:blip r:embed="rId3">
            <a:alphaModFix/>
          </a:blip>
          <a:srcRect l="25955" r="20790"/>
          <a:stretch/>
        </p:blipFill>
        <p:spPr>
          <a:xfrm>
            <a:off x="10288800" y="1070750"/>
            <a:ext cx="1903200" cy="2381553"/>
          </a:xfrm>
          <a:prstGeom prst="rect">
            <a:avLst/>
          </a:prstGeom>
          <a:noFill/>
          <a:ln>
            <a:noFill/>
          </a:ln>
        </p:spPr>
      </p:pic>
    </p:spTree>
  </p:cSld>
  <p:clrMapOvr>
    <a:masterClrMapping/>
  </p:clrMapOvr>
</p:sld>
</file>

<file path=ppt/theme/theme1.xml><?xml version="1.0" encoding="utf-8"?>
<a:theme xmlns:a="http://schemas.openxmlformats.org/drawingml/2006/main"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638</Words>
  <Application>Microsoft Office PowerPoint</Application>
  <PresentationFormat>Grand écran</PresentationFormat>
  <Paragraphs>70</Paragraphs>
  <Slides>5</Slides>
  <Notes>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Poppins</vt:lpstr>
      <vt:lpstr>Arial</vt:lpstr>
      <vt:lpstr>Barlow Medium</vt:lpstr>
      <vt:lpstr>Calibri</vt:lpstr>
      <vt:lpstr>Barlow Condensed</vt:lpstr>
      <vt:lpstr>Barlow</vt:lpstr>
      <vt:lpstr>Homemade Apple</vt:lpstr>
      <vt:lpstr>0045_Jefferson_Template_SlidesMania</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Virginie Hudon-Chabot</dc:creator>
  <cp:lastModifiedBy>Virginie Hudon-Chabot</cp:lastModifiedBy>
  <cp:revision>4</cp:revision>
  <dcterms:modified xsi:type="dcterms:W3CDTF">2024-10-25T14:36:16Z</dcterms:modified>
</cp:coreProperties>
</file>