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Condensed" panose="00000506000000000000" pitchFamily="2" charset="0"/>
      <p:regular r:id="rId14"/>
      <p:bold r:id="rId15"/>
      <p:italic r:id="rId16"/>
      <p:boldItalic r:id="rId17"/>
    </p:embeddedFont>
    <p:embeddedFont>
      <p:font typeface="Barlow Medium" panose="00000600000000000000" pitchFamily="2" charset="0"/>
      <p:regular r:id="rId18"/>
      <p:bold r:id="rId19"/>
      <p:italic r:id="rId20"/>
      <p:boldItalic r:id="rId21"/>
    </p:embeddedFont>
    <p:embeddedFont>
      <p:font typeface="Homemade Apple" panose="020B0604020202020204" charset="0"/>
      <p:regular r:id="rId22"/>
    </p:embeddedFont>
    <p:embeddedFont>
      <p:font typeface="Poppins" panose="000005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UtL0zk+i53qjiW/o89/lz8d5h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0BB237-B9F7-4D7B-94CA-BCD79E620BBB}">
  <a:tblStyle styleId="{FD0BB237-B9F7-4D7B-94CA-BCD79E620BB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10" Type="http://schemas.openxmlformats.org/officeDocument/2006/relationships/font" Target="fonts/font1.fntdata"/><Relationship Id="rId19" Type="http://schemas.openxmlformats.org/officeDocument/2006/relationships/font" Target="fonts/font10.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9"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ES" sz="3600" b="1" i="0" u="none" strike="noStrike" cap="none">
                  <a:solidFill>
                    <a:srgbClr val="3F3F3F"/>
                  </a:solidFill>
                  <a:latin typeface="Poppins"/>
                  <a:ea typeface="Poppins"/>
                  <a:cs typeface="Poppins"/>
                  <a:sym typeface="Poppins"/>
                </a:rPr>
                <a:t>Free </a:t>
              </a:r>
              <a:r>
                <a:rPr lang="es-ES" sz="3600" b="0" i="0" u="none" strike="noStrike" cap="none">
                  <a:solidFill>
                    <a:srgbClr val="3F3F3F"/>
                  </a:solidFill>
                  <a:latin typeface="Poppins"/>
                  <a:ea typeface="Poppins"/>
                  <a:cs typeface="Poppins"/>
                  <a:sym typeface="Poppins"/>
                </a:rPr>
                <a:t>themes and templates for </a:t>
              </a:r>
              <a:r>
                <a:rPr lang="es-ES" sz="3600" b="1" i="0" u="none" strike="noStrike" cap="none">
                  <a:solidFill>
                    <a:srgbClr val="3F3F3F"/>
                  </a:solidFill>
                  <a:latin typeface="Poppins"/>
                  <a:ea typeface="Poppins"/>
                  <a:cs typeface="Poppins"/>
                  <a:sym typeface="Poppins"/>
                </a:rPr>
                <a:t>Google Slides</a:t>
              </a:r>
              <a:r>
                <a:rPr lang="es-ES" sz="3600" b="0" i="0" u="none" strike="noStrike" cap="none">
                  <a:solidFill>
                    <a:srgbClr val="3F3F3F"/>
                  </a:solidFill>
                  <a:latin typeface="Poppins"/>
                  <a:ea typeface="Poppins"/>
                  <a:cs typeface="Poppins"/>
                  <a:sym typeface="Poppins"/>
                </a:rPr>
                <a:t> or </a:t>
              </a:r>
              <a:r>
                <a:rPr lang="es-ES" sz="3600" b="1" i="0" u="none" strike="noStrike" cap="none">
                  <a:solidFill>
                    <a:srgbClr val="3F3F3F"/>
                  </a:solidFill>
                  <a:latin typeface="Poppins"/>
                  <a:ea typeface="Poppins"/>
                  <a:cs typeface="Poppins"/>
                  <a:sym typeface="Poppins"/>
                </a:rPr>
                <a:t>PowerPoint</a:t>
              </a: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3F3F3F"/>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000"/>
                <a:buFont typeface="Arial"/>
                <a:buNone/>
              </a:pPr>
              <a:r>
                <a:rPr lang="es-ES" sz="3000" b="1" i="0" u="none" strike="noStrike" cap="none">
                  <a:solidFill>
                    <a:srgbClr val="FFCB25"/>
                  </a:solidFill>
                  <a:latin typeface="Poppins"/>
                  <a:ea typeface="Poppins"/>
                  <a:cs typeface="Poppins"/>
                  <a:sym typeface="Poppins"/>
                </a:rPr>
                <a:t>NOT to be sold as is or modified!</a:t>
              </a:r>
              <a:endParaRPr sz="3000" b="1" i="0" u="none" strike="noStrike" cap="none">
                <a:solidFill>
                  <a:srgbClr val="FFCB2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700"/>
                <a:buFont typeface="Arial"/>
                <a:buNone/>
              </a:pPr>
              <a:r>
                <a:rPr lang="es-ES" sz="2700" b="0" i="0" u="none" strike="noStrike" cap="none">
                  <a:solidFill>
                    <a:srgbClr val="3F3F3F"/>
                  </a:solidFill>
                  <a:latin typeface="Poppins"/>
                  <a:ea typeface="Poppins"/>
                  <a:cs typeface="Poppins"/>
                  <a:sym typeface="Poppins"/>
                </a:rPr>
                <a:t>Read </a:t>
              </a:r>
              <a:r>
                <a:rPr lang="es-ES" sz="2700" b="0" i="0" u="sng" strike="noStrike" cap="none">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i="0" u="none" strike="noStrike" cap="none">
                  <a:solidFill>
                    <a:srgbClr val="FFCB25"/>
                  </a:solidFill>
                  <a:latin typeface="Poppins"/>
                  <a:ea typeface="Poppins"/>
                  <a:cs typeface="Poppins"/>
                  <a:sym typeface="Poppins"/>
                </a:rPr>
                <a:t> </a:t>
              </a:r>
              <a:r>
                <a:rPr lang="es-ES" sz="2700" b="0" i="0" u="none" strike="noStrike" cap="none">
                  <a:solidFill>
                    <a:srgbClr val="3F3F3F"/>
                  </a:solidFill>
                  <a:latin typeface="Poppins"/>
                  <a:ea typeface="Poppins"/>
                  <a:cs typeface="Poppins"/>
                  <a:sym typeface="Poppins"/>
                </a:rPr>
                <a:t>on slidesmania.com</a:t>
              </a:r>
              <a:endParaRPr sz="2700" b="0" i="0" u="none" strike="noStrike" cap="non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w="38100" cap="flat" cmpd="sng">
              <a:solidFill>
                <a:srgbClr val="FFCB25"/>
              </a:solidFill>
              <a:prstDash val="solid"/>
              <a:round/>
              <a:headEnd type="none" w="sm" len="sm"/>
              <a:tailEnd type="none" w="sm" len="sm"/>
            </a:ln>
          </p:spPr>
        </p:cxnSp>
        <p:pic>
          <p:nvPicPr>
            <p:cNvPr id="83" name="Google Shape;83;p19">
              <a:hlinkClick r:id="rId5"/>
            </p:cNvPr>
            <p:cNvPicPr preferRelativeResize="0"/>
            <p:nvPr/>
          </p:nvPicPr>
          <p:blipFill rotWithShape="1">
            <a:blip r:embed="rId6">
              <a:alphaModFix/>
            </a:blip>
            <a:srcRect/>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s-ES" sz="2400" b="1" i="0" u="none" strike="noStrike" cap="none">
                  <a:solidFill>
                    <a:srgbClr val="252525"/>
                  </a:solidFill>
                  <a:latin typeface="Homemade Apple"/>
                  <a:ea typeface="Homemade Apple"/>
                  <a:cs typeface="Homemade Apple"/>
                  <a:sym typeface="Homemade Apple"/>
                </a:rPr>
                <a:t>Sharing is caring!</a:t>
              </a:r>
              <a:endParaRPr sz="2400" b="1" i="0" u="none" strike="noStrike" cap="non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r="38944" b="57103"/>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2"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12"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38"/>
        <p:cNvGrpSpPr/>
        <p:nvPr/>
      </p:nvGrpSpPr>
      <p:grpSpPr>
        <a:xfrm>
          <a:off x="0" y="0"/>
          <a:ext cx="0" cy="0"/>
          <a:chOff x="0" y="0"/>
          <a:chExt cx="0" cy="0"/>
        </a:xfrm>
      </p:grpSpPr>
      <p:grpSp>
        <p:nvGrpSpPr>
          <p:cNvPr id="39" name="Google Shape;39;p13"/>
          <p:cNvGrpSpPr/>
          <p:nvPr/>
        </p:nvGrpSpPr>
        <p:grpSpPr>
          <a:xfrm rot="10800000" flipH="1">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p:nvPr/>
        </p:nvSpPr>
        <p:spPr>
          <a:xfrm>
            <a:off x="1383925" y="5228550"/>
            <a:ext cx="7465500" cy="149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Document d’information sur la nature et les moments des principales évaluations</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700"/>
              <a:buFont typeface="Arial"/>
              <a:buNone/>
            </a:pPr>
            <a:r>
              <a:rPr lang="es-ES" sz="2700" b="1" i="0" u="none" strike="noStrike" cap="none">
                <a:solidFill>
                  <a:schemeClr val="lt1"/>
                </a:solidFill>
                <a:latin typeface="Barlow"/>
                <a:ea typeface="Barlow"/>
                <a:cs typeface="Barlow"/>
                <a:sym typeface="Barlow"/>
              </a:rPr>
              <a:t>2024-2025</a:t>
            </a:r>
            <a:endParaRPr sz="2700" b="1"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2000"/>
              <a:buFont typeface="Arial"/>
              <a:buNone/>
            </a:pPr>
            <a:r>
              <a:rPr lang="es-ES" sz="2000" b="1" i="0" u="none" strike="noStrike" cap="none">
                <a:solidFill>
                  <a:schemeClr val="lt1"/>
                </a:solidFill>
                <a:latin typeface="Barlow"/>
                <a:ea typeface="Barlow"/>
                <a:cs typeface="Barlow"/>
                <a:sym typeface="Barlow"/>
              </a:rPr>
              <a:t>3</a:t>
            </a:r>
            <a:r>
              <a:rPr lang="es-ES" sz="2000" b="1" i="0" u="none" strike="noStrike" cap="none" baseline="30000">
                <a:solidFill>
                  <a:schemeClr val="lt1"/>
                </a:solidFill>
                <a:latin typeface="Barlow"/>
                <a:ea typeface="Barlow"/>
                <a:cs typeface="Barlow"/>
                <a:sym typeface="Barlow"/>
              </a:rPr>
              <a:t>e</a:t>
            </a:r>
            <a:r>
              <a:rPr lang="es-ES" sz="2000" b="1" i="0" u="none" strike="noStrike" cap="none">
                <a:solidFill>
                  <a:schemeClr val="lt1"/>
                </a:solidFill>
                <a:latin typeface="Barlow"/>
                <a:ea typeface="Barlow"/>
                <a:cs typeface="Barlow"/>
                <a:sym typeface="Barlow"/>
              </a:rPr>
              <a:t> année du primaire</a:t>
            </a:r>
            <a:endParaRPr sz="2000" b="1" i="0" u="none" strike="noStrike" cap="non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COMMUNICATIONS OFFICIELLES</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DATES À RETENIR</a:t>
            </a:r>
            <a:endParaRPr sz="18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Barlow"/>
                <a:ea typeface="Barlow"/>
                <a:cs typeface="Barlow"/>
                <a:sym typeface="Barlow"/>
              </a:rPr>
              <a:t>COMPÉTENCES ÉVALUÉES</a:t>
            </a:r>
            <a:endParaRPr sz="1800" b="0" i="0" u="none" strike="noStrike" cap="non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s-ES" sz="1800" b="0" i="0" u="none" strike="noStrike" cap="none">
                <a:solidFill>
                  <a:schemeClr val="lt1"/>
                </a:solidFill>
                <a:latin typeface="Barlow"/>
                <a:ea typeface="Barlow"/>
                <a:cs typeface="Barlow"/>
                <a:sym typeface="Barlow"/>
              </a:rPr>
              <a:t>NATURE DES ÉVALUATIONS</a:t>
            </a:r>
            <a:endParaRPr sz="1400" b="0" i="0" u="none" strike="noStrike" cap="non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2" descr="Imagen que contiene persona, suelo, pose, sujetando&#10;&#10;Descripción generada automáticamente"/>
          <p:cNvPicPr preferRelativeResize="0"/>
          <p:nvPr/>
        </p:nvPicPr>
        <p:blipFill rotWithShape="1">
          <a:blip r:embed="rId4">
            <a:alphaModFix/>
          </a:blip>
          <a:srcRect/>
          <a:stretch/>
        </p:blipFill>
        <p:spPr>
          <a:xfrm>
            <a:off x="146921" y="1516618"/>
            <a:ext cx="2868573" cy="1912382"/>
          </a:xfrm>
          <a:prstGeom prst="rect">
            <a:avLst/>
          </a:prstGeom>
          <a:noFill/>
          <a:ln>
            <a:noFill/>
          </a:ln>
        </p:spPr>
      </p:pic>
      <p:pic>
        <p:nvPicPr>
          <p:cNvPr id="117" name="Google Shape;117;p2"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18" name="Google Shape;118;p2"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  Remise des communications officielles</a:t>
            </a:r>
            <a:endParaRPr sz="1400" b="0" i="0" u="none" strike="noStrike" cap="non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b="0" i="0" u="none" strike="noStrike" cap="none">
              <a:solidFill>
                <a:srgbClr val="3F3F3F"/>
              </a:solidFill>
              <a:latin typeface="Barlow"/>
              <a:ea typeface="Barlow"/>
              <a:cs typeface="Barlow"/>
              <a:sym typeface="Barlow"/>
            </a:endParaRPr>
          </a:p>
        </p:txBody>
      </p:sp>
      <p:cxnSp>
        <p:nvCxnSpPr>
          <p:cNvPr id="121" name="Google Shape;121;p2"/>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2"/>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re</a:t>
            </a:r>
            <a:r>
              <a:rPr lang="es-ES" sz="1800" b="0" i="0" u="none" strike="noStrike" cap="none">
                <a:solidFill>
                  <a:schemeClr val="lt1"/>
                </a:solidFill>
                <a:latin typeface="Barlow"/>
                <a:ea typeface="Barlow"/>
                <a:cs typeface="Barlow"/>
                <a:sym typeface="Barlow"/>
              </a:rPr>
              <a:t> communication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1</a:t>
            </a:r>
            <a:r>
              <a:rPr lang="es-ES" sz="1800" b="0" i="0" u="none" strike="noStrike" cap="none" baseline="30000">
                <a:solidFill>
                  <a:schemeClr val="lt1"/>
                </a:solidFill>
                <a:latin typeface="Barlow"/>
                <a:ea typeface="Barlow"/>
                <a:cs typeface="Barlow"/>
                <a:sym typeface="Barlow"/>
              </a:rPr>
              <a:t>er</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20%</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20%</a:t>
            </a:r>
            <a:endParaRPr sz="1800" b="0" i="0" u="none" strike="noStrike" cap="non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3</a:t>
            </a:r>
            <a:r>
              <a:rPr lang="es-ES" sz="1800" b="0" i="0" u="none" strike="noStrike" cap="none" baseline="30000">
                <a:solidFill>
                  <a:schemeClr val="lt1"/>
                </a:solidFill>
                <a:latin typeface="Barlow"/>
                <a:ea typeface="Barlow"/>
                <a:cs typeface="Barlow"/>
                <a:sym typeface="Barlow"/>
              </a:rPr>
              <a:t>e</a:t>
            </a:r>
            <a:r>
              <a:rPr lang="es-ES" sz="1800" b="0" i="0" u="none" strike="noStrike" cap="none">
                <a:solidFill>
                  <a:schemeClr val="lt1"/>
                </a:solidFill>
                <a:latin typeface="Barlow"/>
                <a:ea typeface="Barlow"/>
                <a:cs typeface="Barlow"/>
                <a:sym typeface="Barlow"/>
              </a:rPr>
              <a:t> bulletin</a:t>
            </a:r>
            <a:endParaRPr sz="1800" b="0" i="0" u="none" strike="noStrike" cap="none">
              <a:solidFill>
                <a:schemeClr val="lt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lt1"/>
                </a:solidFill>
                <a:latin typeface="Barlow"/>
                <a:ea typeface="Barlow"/>
                <a:cs typeface="Barlow"/>
                <a:sym typeface="Barlow"/>
              </a:rPr>
              <a:t>60%</a:t>
            </a:r>
            <a:endParaRPr sz="1800" b="0" i="0" u="none" strike="noStrike" cap="non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Appréciation rendue disponible aux parents sur Mozaïk portail au plus tard le 15 octobre.</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300"/>
              <a:buFont typeface="Arial"/>
              <a:buNone/>
            </a:pPr>
            <a:r>
              <a:rPr lang="es-ES" sz="1300" b="0" i="0" u="none" strike="noStrike" cap="non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7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13 </a:t>
            </a:r>
            <a:r>
              <a:rPr lang="es-ES" sz="1300" b="0" i="0" u="none" strike="noStrike" cap="none">
                <a:solidFill>
                  <a:schemeClr val="lt1"/>
                </a:solidFill>
                <a:latin typeface="Barlow"/>
                <a:ea typeface="Barlow"/>
                <a:cs typeface="Barlow"/>
                <a:sym typeface="Barlow"/>
              </a:rPr>
              <a:t> novembre.</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Rencontre individuelle des parents de chaque élève.</a:t>
            </a:r>
            <a:endParaRPr sz="1300" b="0" i="0" u="none" strike="noStrike" cap="non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26 février.</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Rencontre des parents sur invitation.</a:t>
            </a:r>
            <a:endParaRPr sz="1300" b="0" i="0" u="none" strike="noStrike" cap="none">
              <a:solidFill>
                <a:schemeClr val="lt1"/>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27 juin.</a:t>
            </a:r>
            <a:endParaRPr sz="13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300"/>
              <a:buFont typeface="Arial"/>
              <a:buNone/>
            </a:pPr>
            <a:r>
              <a:rPr lang="es-ES" sz="1300" b="0" i="0" u="none" strike="noStrike" cap="none">
                <a:solidFill>
                  <a:schemeClr val="lt1"/>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s-ES" sz="2200" b="0" i="0" u="none" strike="noStrike" cap="non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b="0" i="0" u="none" strike="noStrike" cap="non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s-ES" sz="1300" b="0" i="0" u="none" strike="noStrike" cap="none">
                <a:solidFill>
                  <a:srgbClr val="000000"/>
                </a:solidFill>
                <a:latin typeface="Barlow"/>
                <a:ea typeface="Barlow"/>
                <a:cs typeface="Barlow"/>
                <a:sym typeface="Barlow"/>
              </a:rPr>
              <a:t> Deux des compétences suivantes feront l’objet de commentaires écrits dans les bulletins de la 1</a:t>
            </a:r>
            <a:r>
              <a:rPr lang="es-ES" sz="1300" b="0" i="0" u="none" strike="noStrike" cap="none" baseline="30000">
                <a:solidFill>
                  <a:srgbClr val="000000"/>
                </a:solidFill>
                <a:latin typeface="Barlow"/>
                <a:ea typeface="Barlow"/>
                <a:cs typeface="Barlow"/>
                <a:sym typeface="Barlow"/>
              </a:rPr>
              <a:t>re</a:t>
            </a:r>
            <a:r>
              <a:rPr lang="es-ES" sz="1300" b="0" i="0" u="none" strike="noStrike" cap="none">
                <a:solidFill>
                  <a:srgbClr val="000000"/>
                </a:solidFill>
                <a:latin typeface="Barlow"/>
                <a:ea typeface="Barlow"/>
                <a:cs typeface="Barlow"/>
                <a:sym typeface="Barlow"/>
              </a:rPr>
              <a:t> et de la 3</a:t>
            </a:r>
            <a:r>
              <a:rPr lang="es-ES" sz="1300" b="0" i="0" u="none" strike="noStrike" cap="none" baseline="30000">
                <a:solidFill>
                  <a:srgbClr val="000000"/>
                </a:solidFill>
                <a:latin typeface="Barlow"/>
                <a:ea typeface="Barlow"/>
                <a:cs typeface="Barlow"/>
                <a:sym typeface="Barlow"/>
              </a:rPr>
              <a:t>e</a:t>
            </a:r>
            <a:r>
              <a:rPr lang="es-ES" sz="1300" b="0" i="0" u="none" strike="noStrike" cap="none">
                <a:solidFill>
                  <a:srgbClr val="000000"/>
                </a:solidFill>
                <a:latin typeface="Barlow"/>
                <a:ea typeface="Barlow"/>
                <a:cs typeface="Barlow"/>
                <a:sym typeface="Barlow"/>
              </a:rPr>
              <a:t> étape.</a:t>
            </a:r>
            <a:endParaRPr sz="1300" b="0" i="0" u="none" strike="noStrike" cap="non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3"/>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38" name="Google Shape;138;p3"/>
          <p:cNvGraphicFramePr/>
          <p:nvPr>
            <p:extLst>
              <p:ext uri="{D42A27DB-BD31-4B8C-83A1-F6EECF244321}">
                <p14:modId xmlns:p14="http://schemas.microsoft.com/office/powerpoint/2010/main" val="4291023400"/>
              </p:ext>
            </p:extLst>
          </p:nvPr>
        </p:nvGraphicFramePr>
        <p:xfrm>
          <a:off x="919825" y="1685575"/>
          <a:ext cx="10287000" cy="1981050"/>
        </p:xfrm>
        <a:graphic>
          <a:graphicData uri="http://schemas.openxmlformats.org/drawingml/2006/table">
            <a:tbl>
              <a:tblPr>
                <a:noFill/>
                <a:tableStyleId>{FD0BB237-B9F7-4D7B-94CA-BCD79E620BBB}</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s-ES" sz="1400" b="1" u="none" strike="noStrike" cap="none">
                          <a:latin typeface="Barlow"/>
                          <a:ea typeface="Barlow"/>
                          <a:cs typeface="Barlow"/>
                          <a:sym typeface="Barlow"/>
                        </a:rPr>
                        <a:t>Compétences à la section 3 du bulletin</a:t>
                      </a:r>
                      <a:endParaRPr sz="1400" b="1" u="none" strike="noStrike" cap="none">
                        <a:latin typeface="Barlow"/>
                        <a:ea typeface="Barlow"/>
                        <a:cs typeface="Barlow"/>
                        <a:sym typeface="Barlow"/>
                      </a:endParaRPr>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1</a:t>
                      </a:r>
                      <a:r>
                        <a:rPr lang="es-ES" sz="1400" u="none" strike="noStrike" cap="none" baseline="30000">
                          <a:latin typeface="Barlow Medium"/>
                          <a:ea typeface="Barlow Medium"/>
                          <a:cs typeface="Barlow Medium"/>
                          <a:sym typeface="Barlow Medium"/>
                        </a:rPr>
                        <a:t>re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2</a:t>
                      </a:r>
                      <a:r>
                        <a:rPr lang="es-ES" sz="1400" u="none" strike="noStrike" cap="none" baseline="30000">
                          <a:latin typeface="Barlow Medium"/>
                          <a:ea typeface="Barlow Medium"/>
                          <a:cs typeface="Barlow Medium"/>
                          <a:sym typeface="Barlow Medium"/>
                        </a:rPr>
                        <a:t>e</a:t>
                      </a:r>
                      <a:r>
                        <a:rPr lang="es-ES" sz="1400" u="none" strike="noStrike" cap="none">
                          <a:latin typeface="Barlow Medium"/>
                          <a:ea typeface="Barlow Medium"/>
                          <a:cs typeface="Barlow Medium"/>
                          <a:sym typeface="Barlow Medium"/>
                        </a:rPr>
                        <a:t> étape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3</a:t>
                      </a:r>
                      <a:r>
                        <a:rPr lang="es-ES" sz="1400" u="none" strike="noStrike" cap="none" baseline="30000">
                          <a:latin typeface="Barlow Medium"/>
                          <a:ea typeface="Barlow Medium"/>
                          <a:cs typeface="Barlow Medium"/>
                          <a:sym typeface="Barlow Medium"/>
                        </a:rPr>
                        <a:t>e </a:t>
                      </a:r>
                      <a:r>
                        <a:rPr lang="es-ES" sz="1400" u="none" strike="noStrike" cap="none">
                          <a:latin typeface="Barlow Medium"/>
                          <a:ea typeface="Barlow Medium"/>
                          <a:cs typeface="Barlow Medium"/>
                          <a:sym typeface="Barlow Medium"/>
                        </a:rPr>
                        <a:t>étape</a:t>
                      </a:r>
                      <a:endParaRPr sz="1400" u="none" strike="noStrike" cap="none">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Organiser son travail</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dirty="0">
                          <a:solidFill>
                            <a:schemeClr val="dk1"/>
                          </a:solidFill>
                        </a:rPr>
                        <a:t>✓</a:t>
                      </a: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solidFill>
                      <a:srgbClr val="B2CB71"/>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a:solidFill>
                            <a:schemeClr val="dk1"/>
                          </a:solidFill>
                        </a:rPr>
                        <a:t>✓</a:t>
                      </a:r>
                      <a:endParaRPr lang="es-ES"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Travailler en équipe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dirty="0">
                          <a:solidFill>
                            <a:schemeClr val="dk1"/>
                          </a:solidFill>
                        </a:rPr>
                        <a:t>✓</a:t>
                      </a:r>
                      <a:endParaRPr lang="es-ES"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Savoir communiquer</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solidFill>
                      <a:srgbClr val="B2CB71"/>
                    </a:solidFill>
                  </a:tcPr>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latin typeface="Barlow Medium"/>
                          <a:ea typeface="Barlow Medium"/>
                          <a:cs typeface="Barlow Medium"/>
                          <a:sym typeface="Barlow Medium"/>
                        </a:rPr>
                        <a:t>Exercer son jugement critique</a:t>
                      </a:r>
                      <a:endParaRPr sz="1400" u="none" strike="noStrike" cap="none">
                        <a:latin typeface="Barlow Medium"/>
                        <a:ea typeface="Barlow Medium"/>
                        <a:cs typeface="Barlow Medium"/>
                        <a:sym typeface="Barlow Medium"/>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B2CB7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3"/>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900"/>
              <a:buFont typeface="Arial"/>
              <a:buNone/>
            </a:pPr>
            <a:r>
              <a:rPr lang="es-ES" sz="900" b="0" i="0" u="none" strike="noStrike" cap="none">
                <a:solidFill>
                  <a:schemeClr val="dk1"/>
                </a:solidFill>
                <a:latin typeface="Barlow"/>
                <a:ea typeface="Barlow"/>
                <a:cs typeface="Barlow"/>
                <a:sym typeface="Barlow"/>
              </a:rPr>
              <a:t>Précisions : Ces commentaires, qui sont transmis aux </a:t>
            </a:r>
            <a:r>
              <a:rPr lang="es-ES" sz="900" b="1" i="0" u="none" strike="noStrike" cap="none">
                <a:solidFill>
                  <a:schemeClr val="dk1"/>
                </a:solidFill>
                <a:latin typeface="Barlow"/>
                <a:ea typeface="Barlow"/>
                <a:cs typeface="Barlow"/>
                <a:sym typeface="Barlow"/>
              </a:rPr>
              <a:t>étapes 1 et 3</a:t>
            </a:r>
            <a:r>
              <a:rPr lang="es-ES" sz="900" b="0" i="0" u="none" strike="noStrike" cap="non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b="0" i="0" u="sng" strike="noStrike" cap="none">
                <a:solidFill>
                  <a:schemeClr val="hlink"/>
                </a:solidFill>
                <a:latin typeface="Barlow"/>
                <a:ea typeface="Barlow"/>
                <a:cs typeface="Barlow"/>
                <a:sym typeface="Barlow"/>
                <a:hlinkClick r:id="rId3"/>
              </a:rPr>
              <a:t>http://www.education.gouv.qc.ca/fileadmin/site_web/documents/dpse/evaluation/LesChoixDeNotreEcole_DocSoutien_f.pdf</a:t>
            </a:r>
            <a:r>
              <a:rPr lang="es-ES" sz="900" b="0" i="0" u="none" strike="noStrike" cap="none">
                <a:solidFill>
                  <a:schemeClr val="dk1"/>
                </a:solidFill>
                <a:latin typeface="Barlow"/>
                <a:ea typeface="Barlow"/>
                <a:cs typeface="Barlow"/>
                <a:sym typeface="Barlow"/>
              </a:rPr>
              <a:t>)</a:t>
            </a: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900" b="0" i="0" u="none" strike="noStrike" cap="none">
                <a:solidFill>
                  <a:schemeClr val="dk1"/>
                </a:solidFill>
                <a:latin typeface="Barlow"/>
                <a:ea typeface="Barlow"/>
                <a:cs typeface="Barlow"/>
                <a:sym typeface="Barlow"/>
              </a:rPr>
              <a:t>Cette information s’adresse aux enseignants et doit être retirée de la version remise aux parents.</a:t>
            </a:r>
            <a:endParaRPr sz="900" b="0" i="0" u="none" strike="noStrike" cap="non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s-ES" sz="3000" b="0" i="0" u="none" strike="noStrike" cap="none">
                <a:solidFill>
                  <a:srgbClr val="3F3F3F"/>
                </a:solidFill>
                <a:latin typeface="Barlow"/>
                <a:ea typeface="Barlow"/>
                <a:cs typeface="Barlow"/>
                <a:sym typeface="Barlow"/>
              </a:rPr>
              <a:t>Les compétences évaluées</a:t>
            </a:r>
            <a:endParaRPr sz="1200" b="0" i="0" u="none" strike="noStrike" cap="none">
              <a:solidFill>
                <a:srgbClr val="000000"/>
              </a:solidFill>
              <a:latin typeface="Arial"/>
              <a:ea typeface="Arial"/>
              <a:cs typeface="Arial"/>
              <a:sym typeface="Arial"/>
            </a:endParaRPr>
          </a:p>
        </p:txBody>
      </p:sp>
      <p:sp>
        <p:nvSpPr>
          <p:cNvPr id="145" name="Google Shape;145;p4"/>
          <p:cNvSpPr txBox="1"/>
          <p:nvPr/>
        </p:nvSpPr>
        <p:spPr>
          <a:xfrm>
            <a:off x="5888386" y="350309"/>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14513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400"/>
                        <a:buFont typeface="Arial"/>
                        <a:buNone/>
                      </a:pPr>
                      <a:endParaRPr sz="4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0910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Français</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Lire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(50 %)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Entretien, lecture interactive, production (questionnaire, fiche de lecture, </a:t>
                      </a:r>
                      <a:r>
                        <a:rPr lang="es-ES" sz="1000" u="none" strike="noStrike" cap="none">
                          <a:solidFill>
                            <a:schemeClr val="dk1"/>
                          </a:solidFill>
                          <a:latin typeface="Barlow"/>
                          <a:ea typeface="Barlow"/>
                          <a:cs typeface="Barlow"/>
                          <a:sym typeface="Barlow"/>
                        </a:rPr>
                        <a:t>carnet de lecture</a:t>
                      </a:r>
                      <a:r>
                        <a:rPr lang="es-ES" sz="1000" u="none" strike="noStrike" cap="none">
                          <a:latin typeface="Barlow"/>
                          <a:ea typeface="Barlow"/>
                          <a:cs typeface="Barlow"/>
                          <a:sym typeface="Barlow"/>
                        </a:rPr>
                        <a:t>), cercle de lecture, atelier de lecture, etc.</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70910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(30 %)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Écriture quotidienne (</a:t>
                      </a:r>
                      <a:r>
                        <a:rPr lang="es-ES" sz="1000" u="none" strike="noStrike" cap="none">
                          <a:solidFill>
                            <a:schemeClr val="dk1"/>
                          </a:solidFill>
                          <a:latin typeface="Barlow"/>
                          <a:ea typeface="Barlow"/>
                          <a:cs typeface="Barlow"/>
                          <a:sym typeface="Barlow"/>
                        </a:rPr>
                        <a:t>atelier d’écriture, j</a:t>
                      </a:r>
                      <a:r>
                        <a:rPr lang="es-ES" sz="1000" u="none" strike="noStrike" cap="non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70910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Communiquer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(20 %)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600"/>
                        <a:buFont typeface="Arial"/>
                        <a:buNone/>
                      </a:pPr>
                      <a:r>
                        <a:rPr lang="es-ES" sz="600" u="none" strike="noStrike" cap="none">
                          <a:latin typeface="Barlow"/>
                          <a:ea typeface="Barlow"/>
                          <a:cs typeface="Barlow"/>
                          <a:sym typeface="Barlow"/>
                        </a:rPr>
                        <a:t>La qualité de la communication et de l’écoute sont évaluées.</a:t>
                      </a:r>
                      <a:endParaRPr sz="6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saynète, improvisation).</a:t>
                      </a:r>
                      <a:endParaRPr sz="1000" u="none" strike="noStrike" cap="none">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929200">
                <a:tc rowSpan="2">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Mathématique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Résoudre une situation-problème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s-ES" sz="1000" u="none" strike="noStrike" cap="non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839275">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Utiliser un raisonnement mathématique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300"/>
                        <a:buFont typeface="Arial"/>
                        <a:buNone/>
                      </a:pPr>
                      <a:endParaRPr sz="300" u="none" strike="noStrike" cap="none">
                        <a:latin typeface="Barlow"/>
                        <a:ea typeface="Barlow"/>
                        <a:cs typeface="Barlow"/>
                        <a:sym typeface="Barlow"/>
                      </a:endParaRPr>
                    </a:p>
                    <a:p>
                      <a:pPr marL="0" marR="0" lvl="0" indent="0" algn="just" rtl="0">
                        <a:lnSpc>
                          <a:spcPct val="100000"/>
                        </a:lnSpc>
                        <a:spcBef>
                          <a:spcPts val="0"/>
                        </a:spcBef>
                        <a:spcAft>
                          <a:spcPts val="0"/>
                        </a:spcAft>
                        <a:buClr>
                          <a:schemeClr val="dk1"/>
                        </a:buClr>
                        <a:buSzPts val="1100"/>
                        <a:buFont typeface="Arial"/>
                        <a:buNone/>
                      </a:pPr>
                      <a:r>
                        <a:rPr lang="es-ES" sz="600" u="none" strike="noStrike" cap="non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48" name="Google Shape;148;p4"/>
          <p:cNvSpPr txBox="1"/>
          <p:nvPr/>
        </p:nvSpPr>
        <p:spPr>
          <a:xfrm>
            <a:off x="326575" y="580275"/>
            <a:ext cx="6546900" cy="692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s-ES" sz="1100" b="0" i="1" u="none" strike="noStrike" cap="non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sz="1400" b="0" i="0" u="none" strike="noStrike" cap="none">
              <a:solidFill>
                <a:srgbClr val="7BC49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6" name="Google Shape;156;p5"/>
          <p:cNvGraphicFramePr/>
          <p:nvPr>
            <p:extLst>
              <p:ext uri="{D42A27DB-BD31-4B8C-83A1-F6EECF244321}">
                <p14:modId xmlns:p14="http://schemas.microsoft.com/office/powerpoint/2010/main" val="4279613447"/>
              </p:ext>
            </p:extLst>
          </p:nvPr>
        </p:nvGraphicFramePr>
        <p:xfrm>
          <a:off x="391875" y="1315575"/>
          <a:ext cx="11287100" cy="5473605"/>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47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41050">
                <a:tc rowSpan="3">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Anglais</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Interagir oralement en anglais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(50 %)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moyens d’interaction permettront d’évaluer l’ensemble des critères d’évaluation.</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41050">
                <a:tc vMerge="1">
                  <a:txBody>
                    <a:bodyPr/>
                    <a:lstStyle/>
                    <a:p>
                      <a:endParaRPr lang="fr-FR"/>
                    </a:p>
                  </a:txBody>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Comprendre les textes lus et entendus</a:t>
                      </a:r>
                      <a:endParaRPr sz="1000" u="none" strike="noStrike" cap="none">
                        <a:highlight>
                          <a:srgbClr val="FFFF00"/>
                        </a:highlight>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(35 %)</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Différents types de textes seront lus (entendus, ou vus) et permettront d’évaluer l’ensemble des critères d’évaluation.</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41050">
                <a:tc vMerge="1">
                  <a:txBody>
                    <a:bodyPr/>
                    <a:lstStyle/>
                    <a:p>
                      <a:endParaRPr lang="fr-FR"/>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Écrire des textes</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(15%)</a:t>
                      </a: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L’écriture de différents types de textes permettra d’évaluer l’ensemble des critères d’évaluation.</a:t>
                      </a:r>
                      <a:endParaRPr sz="1000" u="none" strike="noStrike" cap="none">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14982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Science et technologie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Proposer des explications et des solutions à des problèmes d’ordre scientifique ou technologique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Mettre à profit les outils, objets et procédés de la science et de la technologie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Communiquer à l’aide des langages en science et en technologie</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dirty="0">
                          <a:solidFill>
                            <a:schemeClr val="dk1"/>
                          </a:solidFill>
                        </a:rPr>
                        <a:t>✓</a:t>
                      </a:r>
                      <a:endParaRPr lang="es-ES" sz="1400" u="none" strike="noStrike" cap="none" dirty="0"/>
                    </a:p>
                    <a:p>
                      <a:pPr marL="0" marR="0" lvl="0" indent="0" algn="ctr" rtl="0">
                        <a:lnSpc>
                          <a:spcPct val="100000"/>
                        </a:lnSpc>
                        <a:spcBef>
                          <a:spcPts val="0"/>
                        </a:spcBef>
                        <a:spcAft>
                          <a:spcPts val="0"/>
                        </a:spcAft>
                        <a:buClr>
                          <a:schemeClr val="dk1"/>
                        </a:buClr>
                        <a:buSzPts val="1100"/>
                        <a:buFont typeface="Arial"/>
                        <a:buNone/>
                      </a:pPr>
                      <a:endParaRPr sz="14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dirty="0">
                          <a:solidFill>
                            <a:schemeClr val="dk1"/>
                          </a:solidFill>
                        </a:rPr>
                        <a:t>✓</a:t>
                      </a:r>
                      <a:endParaRPr sz="1400" u="none" strike="noStrike" cap="none" dirty="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15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1388975">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solidFill>
                            <a:schemeClr val="dk1"/>
                          </a:solidFill>
                          <a:latin typeface="Barlow"/>
                          <a:ea typeface="Barlow"/>
                          <a:cs typeface="Barlow"/>
                          <a:sym typeface="Barlow"/>
                        </a:rPr>
                        <a:t>Géographie, histoire et éducation à la citoyenneté</a:t>
                      </a:r>
                      <a:endParaRPr sz="1300" u="none" strike="noStrike" cap="none">
                        <a:solidFill>
                          <a:schemeClr val="dk1"/>
                        </a:solidFill>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Lire l’organisation d’une société sur  son territoire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Interpréter le changement dans une société et sur son territoire</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S’ouvrir à la diversité des sociétés et de leur territoire</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s-ES" sz="1400" u="none" strike="noStrike" cap="none">
                          <a:solidFill>
                            <a:schemeClr val="dk1"/>
                          </a:solidFill>
                        </a:rPr>
                        <a:t>✓</a:t>
                      </a:r>
                      <a:endParaRPr lang="es-ES" sz="1400" u="none" strike="noStrike" cap="none"/>
                    </a:p>
                    <a:p>
                      <a:pPr marL="0" marR="0" lvl="0" indent="0" algn="ctr" rtl="0">
                        <a:lnSpc>
                          <a:spcPct val="100000"/>
                        </a:lnSpc>
                        <a:spcBef>
                          <a:spcPts val="0"/>
                        </a:spcBef>
                        <a:spcAft>
                          <a:spcPts val="0"/>
                        </a:spcAft>
                        <a:buClr>
                          <a:schemeClr val="dk1"/>
                        </a:buClr>
                        <a:buSzPts val="11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s-ES" sz="1000" u="none" strike="noStrike" cap="none" dirty="0">
                          <a:solidFill>
                            <a:schemeClr val="dk1"/>
                          </a:solidFill>
                          <a:latin typeface="Barlow"/>
                          <a:ea typeface="Barlow"/>
                          <a:cs typeface="Barlow"/>
                          <a:sym typeface="Barlow"/>
                        </a:rPr>
                        <a:t>Des </a:t>
                      </a:r>
                      <a:r>
                        <a:rPr lang="es-ES" sz="1000" u="none" strike="noStrike" cap="none" dirty="0" err="1">
                          <a:solidFill>
                            <a:schemeClr val="dk1"/>
                          </a:solidFill>
                          <a:latin typeface="Barlow"/>
                          <a:ea typeface="Barlow"/>
                          <a:cs typeface="Barlow"/>
                          <a:sym typeface="Barlow"/>
                        </a:rPr>
                        <a:t>situations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permettant</a:t>
                      </a:r>
                      <a:r>
                        <a:rPr lang="es-ES" sz="1000" u="none" strike="noStrike" cap="none" dirty="0">
                          <a:solidFill>
                            <a:schemeClr val="dk1"/>
                          </a:solidFill>
                          <a:latin typeface="Barlow"/>
                          <a:ea typeface="Barlow"/>
                          <a:cs typeface="Barlow"/>
                          <a:sym typeface="Barlow"/>
                        </a:rPr>
                        <a:t> de </a:t>
                      </a:r>
                      <a:r>
                        <a:rPr lang="es-ES" sz="1000" u="none" strike="noStrike" cap="none" dirty="0" err="1">
                          <a:solidFill>
                            <a:schemeClr val="dk1"/>
                          </a:solidFill>
                          <a:latin typeface="Barlow"/>
                          <a:ea typeface="Barlow"/>
                          <a:cs typeface="Barlow"/>
                          <a:sym typeface="Barlow"/>
                        </a:rPr>
                        <a:t>lire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l’organisation</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sociétés</a:t>
                      </a:r>
                      <a:r>
                        <a:rPr lang="es-ES" sz="1000" u="none" strike="noStrike" cap="none" dirty="0">
                          <a:solidFill>
                            <a:schemeClr val="dk1"/>
                          </a:solidFill>
                          <a:latin typeface="Barlow"/>
                          <a:ea typeface="Barlow"/>
                          <a:cs typeface="Barlow"/>
                          <a:sym typeface="Barlow"/>
                        </a:rPr>
                        <a:t> sur </a:t>
                      </a:r>
                      <a:r>
                        <a:rPr lang="es-ES" sz="1000" u="none" strike="noStrike" cap="none" dirty="0" err="1">
                          <a:solidFill>
                            <a:schemeClr val="dk1"/>
                          </a:solidFill>
                          <a:latin typeface="Barlow"/>
                          <a:ea typeface="Barlow"/>
                          <a:cs typeface="Barlow"/>
                          <a:sym typeface="Barlow"/>
                        </a:rPr>
                        <a:t>leur</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territoire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d’interpréter</a:t>
                      </a:r>
                      <a:r>
                        <a:rPr lang="es-ES" sz="1000" u="none" strike="noStrike" cap="none" dirty="0">
                          <a:solidFill>
                            <a:schemeClr val="dk1"/>
                          </a:solidFill>
                          <a:latin typeface="Barlow"/>
                          <a:ea typeface="Barlow"/>
                          <a:cs typeface="Barlow"/>
                          <a:sym typeface="Barlow"/>
                        </a:rPr>
                        <a:t> les </a:t>
                      </a:r>
                      <a:r>
                        <a:rPr lang="es-ES" sz="1000" u="none" strike="noStrike" cap="none" dirty="0" err="1">
                          <a:solidFill>
                            <a:schemeClr val="dk1"/>
                          </a:solidFill>
                          <a:latin typeface="Barlow"/>
                          <a:ea typeface="Barlow"/>
                          <a:cs typeface="Barlow"/>
                          <a:sym typeface="Barlow"/>
                        </a:rPr>
                        <a:t>changements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sociaux</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territoriaux</a:t>
                      </a:r>
                      <a:r>
                        <a:rPr lang="es-ES" sz="1000" u="none" strike="noStrike" cap="none" dirty="0">
                          <a:solidFill>
                            <a:schemeClr val="dk1"/>
                          </a:solidFill>
                          <a:latin typeface="Barlow"/>
                          <a:ea typeface="Barlow"/>
                          <a:cs typeface="Barlow"/>
                          <a:sym typeface="Barlow"/>
                        </a:rPr>
                        <a:t> et de </a:t>
                      </a:r>
                      <a:r>
                        <a:rPr lang="es-ES" sz="1000" u="none" strike="noStrike" cap="none" dirty="0" err="1">
                          <a:solidFill>
                            <a:schemeClr val="dk1"/>
                          </a:solidFill>
                          <a:latin typeface="Barlow"/>
                          <a:ea typeface="Barlow"/>
                          <a:cs typeface="Barlow"/>
                          <a:sym typeface="Barlow"/>
                        </a:rPr>
                        <a:t>reconnaitre</a:t>
                      </a:r>
                      <a:r>
                        <a:rPr lang="es-ES" sz="1000" u="none" strike="noStrike" cap="none" dirty="0">
                          <a:solidFill>
                            <a:schemeClr val="dk1"/>
                          </a:solidFill>
                          <a:latin typeface="Barlow"/>
                          <a:ea typeface="Barlow"/>
                          <a:cs typeface="Barlow"/>
                          <a:sym typeface="Barlow"/>
                        </a:rPr>
                        <a:t> la </a:t>
                      </a:r>
                      <a:r>
                        <a:rPr lang="es-ES" sz="1000" u="none" strike="noStrike" cap="none" dirty="0" err="1">
                          <a:solidFill>
                            <a:schemeClr val="dk1"/>
                          </a:solidFill>
                          <a:latin typeface="Barlow"/>
                          <a:ea typeface="Barlow"/>
                          <a:cs typeface="Barlow"/>
                          <a:sym typeface="Barlow"/>
                        </a:rPr>
                        <a:t>diversité</a:t>
                      </a:r>
                      <a:r>
                        <a:rPr lang="es-ES" sz="1000" u="none" strike="noStrike" cap="none" dirty="0">
                          <a:solidFill>
                            <a:schemeClr val="dk1"/>
                          </a:solidFill>
                          <a:latin typeface="Barlow"/>
                          <a:ea typeface="Barlow"/>
                          <a:cs typeface="Barlow"/>
                          <a:sym typeface="Barlow"/>
                        </a:rPr>
                        <a:t> entre les </a:t>
                      </a:r>
                      <a:r>
                        <a:rPr lang="es-ES" sz="1000" u="none" strike="noStrike" cap="none" dirty="0" err="1">
                          <a:solidFill>
                            <a:schemeClr val="dk1"/>
                          </a:solidFill>
                          <a:latin typeface="Barlow"/>
                          <a:ea typeface="Barlow"/>
                          <a:cs typeface="Barlow"/>
                          <a:sym typeface="Barlow"/>
                        </a:rPr>
                        <a:t>sociétés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L’évaluation</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apprentissages</a:t>
                      </a:r>
                      <a:r>
                        <a:rPr lang="es-ES" sz="1000" u="none" strike="noStrike" cap="none" dirty="0">
                          <a:solidFill>
                            <a:schemeClr val="dk1"/>
                          </a:solidFill>
                          <a:latin typeface="Barlow"/>
                          <a:ea typeface="Barlow"/>
                          <a:cs typeface="Barlow"/>
                          <a:sym typeface="Barlow"/>
                        </a:rPr>
                        <a:t> se </a:t>
                      </a:r>
                      <a:r>
                        <a:rPr lang="es-ES" sz="1000" u="none" strike="noStrike" cap="none" dirty="0" err="1">
                          <a:solidFill>
                            <a:schemeClr val="dk1"/>
                          </a:solidFill>
                          <a:latin typeface="Barlow"/>
                          <a:ea typeface="Barlow"/>
                          <a:cs typeface="Barlow"/>
                          <a:sym typeface="Barlow"/>
                        </a:rPr>
                        <a:t>réalisera</a:t>
                      </a:r>
                      <a:r>
                        <a:rPr lang="es-ES" sz="1000" u="none" strike="noStrike" cap="none" dirty="0">
                          <a:solidFill>
                            <a:schemeClr val="dk1"/>
                          </a:solidFill>
                          <a:latin typeface="Barlow"/>
                          <a:ea typeface="Barlow"/>
                          <a:cs typeface="Barlow"/>
                          <a:sym typeface="Barlow"/>
                        </a:rPr>
                        <a:t> par </a:t>
                      </a:r>
                      <a:r>
                        <a:rPr lang="es-ES" sz="1000" u="none" strike="noStrike" cap="none" dirty="0" err="1">
                          <a:solidFill>
                            <a:schemeClr val="dk1"/>
                          </a:solidFill>
                          <a:latin typeface="Barlow"/>
                          <a:ea typeface="Barlow"/>
                          <a:cs typeface="Barlow"/>
                          <a:sym typeface="Barlow"/>
                        </a:rPr>
                        <a:t>l’utilisation</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appropriée</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connaissances</a:t>
                      </a:r>
                      <a:r>
                        <a:rPr lang="es-ES" sz="1000" u="none" strike="noStrike" cap="none" dirty="0">
                          <a:solidFill>
                            <a:schemeClr val="dk1"/>
                          </a:solidFill>
                          <a:latin typeface="Barlow"/>
                          <a:ea typeface="Barlow"/>
                          <a:cs typeface="Barlow"/>
                          <a:sym typeface="Barlow"/>
                        </a:rPr>
                        <a:t> par le </a:t>
                      </a:r>
                      <a:r>
                        <a:rPr lang="es-ES" sz="1000" u="none" strike="noStrike" cap="none" dirty="0" err="1">
                          <a:solidFill>
                            <a:schemeClr val="dk1"/>
                          </a:solidFill>
                          <a:latin typeface="Barlow"/>
                          <a:ea typeface="Barlow"/>
                          <a:cs typeface="Barlow"/>
                          <a:sym typeface="Barlow"/>
                        </a:rPr>
                        <a:t>truchement</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opérations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intellectuelles</a:t>
                      </a:r>
                      <a:r>
                        <a:rPr lang="es-ES" sz="1000" u="none" strike="noStrike" cap="none" dirty="0">
                          <a:solidFill>
                            <a:schemeClr val="dk1"/>
                          </a:solidFill>
                          <a:latin typeface="Barlow"/>
                          <a:ea typeface="Barlow"/>
                          <a:cs typeface="Barlow"/>
                          <a:sym typeface="Barlow"/>
                        </a:rPr>
                        <a:t> :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faits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situer</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dans</a:t>
                      </a:r>
                      <a:r>
                        <a:rPr lang="es-ES" sz="1000" u="none" strike="noStrike" cap="none" dirty="0">
                          <a:solidFill>
                            <a:schemeClr val="dk1"/>
                          </a:solidFill>
                          <a:latin typeface="Barlow"/>
                          <a:ea typeface="Barlow"/>
                          <a:cs typeface="Barlow"/>
                          <a:sym typeface="Barlow"/>
                        </a:rPr>
                        <a:t> le </a:t>
                      </a:r>
                      <a:r>
                        <a:rPr lang="es-ES" sz="1000" u="none" strike="noStrike" cap="none" dirty="0" err="1">
                          <a:solidFill>
                            <a:schemeClr val="dk1"/>
                          </a:solidFill>
                          <a:latin typeface="Barlow"/>
                          <a:ea typeface="Barlow"/>
                          <a:cs typeface="Barlow"/>
                          <a:sym typeface="Barlow"/>
                        </a:rPr>
                        <a:t>temps</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dans</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l’espace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caractériser</a:t>
                      </a:r>
                      <a:r>
                        <a:rPr lang="es-ES" sz="1000" u="none" strike="noStrike" cap="none" dirty="0">
                          <a:solidFill>
                            <a:schemeClr val="dk1"/>
                          </a:solidFill>
                          <a:latin typeface="Barlow"/>
                          <a:ea typeface="Barlow"/>
                          <a:cs typeface="Barlow"/>
                          <a:sym typeface="Barlow"/>
                        </a:rPr>
                        <a:t> un </a:t>
                      </a:r>
                      <a:r>
                        <a:rPr lang="es-ES" sz="1000" u="none" strike="noStrike" cap="none" dirty="0" err="1">
                          <a:solidFill>
                            <a:schemeClr val="dk1"/>
                          </a:solidFill>
                          <a:latin typeface="Barlow"/>
                          <a:ea typeface="Barlow"/>
                          <a:cs typeface="Barlow"/>
                          <a:sym typeface="Barlow"/>
                        </a:rPr>
                        <a:t>territoire</a:t>
                      </a:r>
                      <a:r>
                        <a:rPr lang="es-ES" sz="1000" u="none" strike="noStrike" cap="none" dirty="0">
                          <a:solidFill>
                            <a:schemeClr val="dk1"/>
                          </a:solidFill>
                          <a:latin typeface="Barlow"/>
                          <a:ea typeface="Barlow"/>
                          <a:cs typeface="Barlow"/>
                          <a:sym typeface="Barlow"/>
                        </a:rPr>
                        <a:t>,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comparaisons</a:t>
                      </a:r>
                      <a:r>
                        <a:rPr lang="es-ES" sz="1000" u="none" strike="noStrike" cap="none" dirty="0">
                          <a:solidFill>
                            <a:schemeClr val="dk1"/>
                          </a:solidFill>
                          <a:latin typeface="Barlow"/>
                          <a:ea typeface="Barlow"/>
                          <a:cs typeface="Barlow"/>
                          <a:sym typeface="Barlow"/>
                        </a:rPr>
                        <a:t> et </a:t>
                      </a:r>
                      <a:r>
                        <a:rPr lang="es-ES" sz="1000" u="none" strike="noStrike" cap="none" dirty="0" err="1">
                          <a:solidFill>
                            <a:schemeClr val="dk1"/>
                          </a:solidFill>
                          <a:latin typeface="Barlow"/>
                          <a:ea typeface="Barlow"/>
                          <a:cs typeface="Barlow"/>
                          <a:sym typeface="Barlow"/>
                        </a:rPr>
                        <a:t>établir</a:t>
                      </a:r>
                      <a:r>
                        <a:rPr lang="es-ES" sz="1000" u="none" strike="noStrike" cap="none" dirty="0">
                          <a:solidFill>
                            <a:schemeClr val="dk1"/>
                          </a:solidFill>
                          <a:latin typeface="Barlow"/>
                          <a:ea typeface="Barlow"/>
                          <a:cs typeface="Barlow"/>
                          <a:sym typeface="Barlow"/>
                        </a:rPr>
                        <a:t> des </a:t>
                      </a:r>
                      <a:r>
                        <a:rPr lang="es-ES" sz="1000" u="none" strike="noStrike" cap="none" dirty="0" err="1">
                          <a:solidFill>
                            <a:schemeClr val="dk1"/>
                          </a:solidFill>
                          <a:latin typeface="Barlow"/>
                          <a:ea typeface="Barlow"/>
                          <a:cs typeface="Barlow"/>
                          <a:sym typeface="Barlow"/>
                        </a:rPr>
                        <a:t>liens</a:t>
                      </a:r>
                      <a:r>
                        <a:rPr lang="es-ES" sz="1000" u="none" strike="noStrike" cap="none" dirty="0">
                          <a:solidFill>
                            <a:schemeClr val="dk1"/>
                          </a:solidFill>
                          <a:latin typeface="Barlow"/>
                          <a:ea typeface="Barlow"/>
                          <a:cs typeface="Barlow"/>
                          <a:sym typeface="Barlow"/>
                        </a:rPr>
                        <a:t> de </a:t>
                      </a:r>
                      <a:r>
                        <a:rPr lang="es-ES" sz="1000" u="none" strike="noStrike" cap="none" dirty="0" err="1">
                          <a:solidFill>
                            <a:schemeClr val="dk1"/>
                          </a:solidFill>
                          <a:latin typeface="Barlow"/>
                          <a:ea typeface="Barlow"/>
                          <a:cs typeface="Barlow"/>
                          <a:sym typeface="Barlow"/>
                        </a:rPr>
                        <a:t>causalité</a:t>
                      </a:r>
                      <a:r>
                        <a:rPr lang="es-ES" sz="1000" u="none" strike="noStrike" cap="none" dirty="0">
                          <a:solidFill>
                            <a:schemeClr val="dk1"/>
                          </a:solidFill>
                          <a:latin typeface="Barlow"/>
                          <a:ea typeface="Barlow"/>
                          <a:cs typeface="Barlow"/>
                          <a:sym typeface="Barlow"/>
                        </a:rPr>
                        <a:t>.</a:t>
                      </a:r>
                      <a:endParaRPr sz="1000" u="none" strike="noStrike" cap="none" dirty="0">
                        <a:solidFill>
                          <a:schemeClr val="dk1"/>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Les compétences évaluées</a:t>
            </a: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3</a:t>
            </a:r>
            <a:r>
              <a:rPr lang="es-ES" sz="1800" b="1" i="0" u="none" strike="noStrike" cap="none" baseline="30000">
                <a:solidFill>
                  <a:srgbClr val="3F3F3F"/>
                </a:solidFill>
                <a:latin typeface="Barlow"/>
                <a:ea typeface="Barlow"/>
                <a:cs typeface="Barlow"/>
                <a:sym typeface="Barlow"/>
              </a:rPr>
              <a:t>e</a:t>
            </a:r>
            <a:r>
              <a:rPr lang="es-ES" sz="1800" b="1" i="0" u="none" strike="noStrike" cap="none">
                <a:solidFill>
                  <a:srgbClr val="3F3F3F"/>
                </a:solidFill>
                <a:latin typeface="Barlow"/>
                <a:ea typeface="Barlow"/>
                <a:cs typeface="Barlow"/>
                <a:sym typeface="Barlow"/>
              </a:rPr>
              <a:t> année</a:t>
            </a:r>
            <a:endParaRPr sz="1400" b="1" i="0" u="none" strike="noStrike" cap="none">
              <a:solidFill>
                <a:srgbClr val="000000"/>
              </a:solidFill>
              <a:latin typeface="Arial"/>
              <a:ea typeface="Arial"/>
              <a:cs typeface="Arial"/>
              <a:sym typeface="Arial"/>
            </a:endParaRPr>
          </a:p>
        </p:txBody>
      </p:sp>
      <p:cxnSp>
        <p:nvCxnSpPr>
          <p:cNvPr id="163" name="Google Shape;163;p6"/>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64" name="Google Shape;164;p6"/>
          <p:cNvGraphicFramePr/>
          <p:nvPr/>
        </p:nvGraphicFramePr>
        <p:xfrm>
          <a:off x="391875" y="1315575"/>
          <a:ext cx="3000000" cy="3000000"/>
        </p:xfrm>
        <a:graphic>
          <a:graphicData uri="http://schemas.openxmlformats.org/drawingml/2006/table">
            <a:tbl>
              <a:tblPr>
                <a:noFill/>
                <a:tableStyleId>{FD0BB237-B9F7-4D7B-94CA-BCD79E620BBB}</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60380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Disciplines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Compétences</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1</a:t>
                      </a:r>
                      <a:r>
                        <a:rPr lang="es-ES" sz="1300" u="none" strike="noStrike" cap="none" baseline="30000">
                          <a:latin typeface="Barlow"/>
                          <a:ea typeface="Barlow"/>
                          <a:cs typeface="Barlow"/>
                          <a:sym typeface="Barlow"/>
                        </a:rPr>
                        <a:t>re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(20 %)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3</a:t>
                      </a:r>
                      <a:r>
                        <a:rPr lang="es-ES" sz="1300" u="none" strike="noStrike" cap="none" baseline="30000">
                          <a:latin typeface="Barlow"/>
                          <a:ea typeface="Barlow"/>
                          <a:cs typeface="Barlow"/>
                          <a:sym typeface="Barlow"/>
                        </a:rPr>
                        <a:t>e</a:t>
                      </a:r>
                      <a:r>
                        <a:rPr lang="es-ES" sz="1300" u="none" strike="noStrike" cap="none">
                          <a:latin typeface="Barlow"/>
                          <a:ea typeface="Barlow"/>
                          <a:cs typeface="Barlow"/>
                          <a:sym typeface="Barlow"/>
                        </a:rPr>
                        <a:t> étape</a:t>
                      </a:r>
                      <a:endParaRPr sz="1300" u="none" strike="noStrike" cap="none">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(60 %)</a:t>
                      </a:r>
                      <a:endParaRPr sz="13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Nature des évaluations</a:t>
                      </a:r>
                      <a:endParaRPr sz="1300" u="none" strike="noStrike" cap="none">
                        <a:latin typeface="Barlow"/>
                        <a:ea typeface="Barlow"/>
                        <a:cs typeface="Barlow"/>
                        <a:sym typeface="Barlow"/>
                      </a:endParaRPr>
                    </a:p>
                    <a:p>
                      <a:pPr marL="0" marR="0" lvl="0" indent="0" algn="just"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1165850">
                <a:tc>
                  <a:txBody>
                    <a:bodyPr/>
                    <a:lstStyle/>
                    <a:p>
                      <a:pPr marL="0" marR="0" lvl="0" indent="0" algn="ctr" rtl="0">
                        <a:lnSpc>
                          <a:spcPct val="100000"/>
                        </a:lnSpc>
                        <a:spcBef>
                          <a:spcPts val="0"/>
                        </a:spcBef>
                        <a:spcAft>
                          <a:spcPts val="0"/>
                        </a:spcAft>
                        <a:buClr>
                          <a:srgbClr val="000000"/>
                        </a:buClr>
                        <a:buSzPts val="1200"/>
                        <a:buFont typeface="Arial"/>
                        <a:buNone/>
                      </a:pPr>
                      <a:r>
                        <a:rPr lang="es-ES" sz="1200" u="none" strike="noStrike" cap="none">
                          <a:latin typeface="Barlow"/>
                          <a:ea typeface="Barlow"/>
                          <a:cs typeface="Barlow"/>
                          <a:sym typeface="Barlow"/>
                        </a:rPr>
                        <a:t>Culture et citoyenneté québécoise</a:t>
                      </a:r>
                      <a:endParaRPr sz="12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Examiner des réalités culturelles</a:t>
                      </a: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Discussion/conversation/narration autour d’albums jeunesse, journal de bord, entrevue, table ronde.</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1165850">
                <a:tc>
                  <a:txBody>
                    <a:bodyPr/>
                    <a:lstStyle/>
                    <a:p>
                      <a:pPr marL="0" marR="0" lvl="0" indent="0" algn="ctr" rtl="0">
                        <a:lnSpc>
                          <a:spcPct val="100000"/>
                        </a:lnSpc>
                        <a:spcBef>
                          <a:spcPts val="0"/>
                        </a:spcBef>
                        <a:spcAft>
                          <a:spcPts val="0"/>
                        </a:spcAft>
                        <a:buClr>
                          <a:srgbClr val="000000"/>
                        </a:buClr>
                        <a:buSzPts val="1200"/>
                        <a:buFont typeface="Arial"/>
                        <a:buNone/>
                      </a:pPr>
                      <a:r>
                        <a:rPr lang="es-ES" sz="1200" u="none" strike="noStrike" cap="none">
                          <a:latin typeface="Barlow"/>
                          <a:ea typeface="Barlow"/>
                          <a:cs typeface="Barlow"/>
                          <a:sym typeface="Barlow"/>
                        </a:rPr>
                        <a:t> Arts plastiques</a:t>
                      </a:r>
                      <a:endParaRPr sz="12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Création d’images personnelles ou médiatiques (70 %)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d’images (30 %)</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Différents contextes tels que des projets de création d’oeuvres personnelles ou médiatiques ainsi que l’appréciation d’oeuvres par la critique et l’analyse.</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11658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Musique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Interprétation et création de pièces musicales ou vocales (70%)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500"/>
                        <a:buFont typeface="Arial"/>
                        <a:buNone/>
                      </a:pPr>
                      <a:endParaRPr sz="5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latin typeface="Barlow"/>
                          <a:ea typeface="Barlow"/>
                          <a:cs typeface="Barlow"/>
                          <a:sym typeface="Barlow"/>
                        </a:rPr>
                        <a:t>Appréciation de pièces musicales ou vocales (30%)</a:t>
                      </a:r>
                      <a:endParaRPr sz="1000" u="none" strike="noStrike" cap="none">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u="none" strike="noStrike" cap="none">
                          <a:solidFill>
                            <a:schemeClr val="dk1"/>
                          </a:solidFill>
                        </a:rPr>
                        <a: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1165850">
                <a:tc>
                  <a:txBody>
                    <a:bodyPr/>
                    <a:lstStyle/>
                    <a:p>
                      <a:pPr marL="0" marR="0" lvl="0" indent="0" algn="ctr" rtl="0">
                        <a:lnSpc>
                          <a:spcPct val="100000"/>
                        </a:lnSpc>
                        <a:spcBef>
                          <a:spcPts val="0"/>
                        </a:spcBef>
                        <a:spcAft>
                          <a:spcPts val="0"/>
                        </a:spcAft>
                        <a:buClr>
                          <a:srgbClr val="000000"/>
                        </a:buClr>
                        <a:buSzPts val="1300"/>
                        <a:buFont typeface="Arial"/>
                        <a:buNone/>
                      </a:pPr>
                      <a:r>
                        <a:rPr lang="es-ES" sz="1300" u="none" strike="noStrike" cap="none">
                          <a:latin typeface="Barlow"/>
                          <a:ea typeface="Barlow"/>
                          <a:cs typeface="Barlow"/>
                          <a:sym typeface="Barlow"/>
                        </a:rPr>
                        <a:t>Éducation physique</a:t>
                      </a:r>
                      <a:endParaRPr sz="1300" u="none" strike="noStrike" cap="none">
                        <a:latin typeface="Barlow"/>
                        <a:ea typeface="Barlow"/>
                        <a:cs typeface="Barlow"/>
                        <a:sym typeface="Barlow"/>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Agir dans divers contextes d’activités physiques</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r>
                        <a:rPr lang="es-ES" sz="1000" u="none" strike="noStrike" cap="none">
                          <a:solidFill>
                            <a:schemeClr val="dk1"/>
                          </a:solidFill>
                          <a:latin typeface="Barlow"/>
                          <a:ea typeface="Barlow"/>
                          <a:cs typeface="Barlow"/>
                          <a:sym typeface="Barlow"/>
                        </a:rPr>
                        <a:t>Interagir dans divers contextes de pratiques physiques</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100"/>
                        <a:buFont typeface="Arial"/>
                        <a:buNone/>
                      </a:pPr>
                      <a:endParaRPr sz="5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Adopter un mode de vie sain et actif</a:t>
                      </a:r>
                      <a:endParaRPr sz="100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Barlow"/>
                        <a:ea typeface="Barlow"/>
                        <a:cs typeface="Barlow"/>
                        <a:sym typeface="Barlow"/>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endParaRPr sz="1400"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b="1" u="none" strike="noStrike" cap="none">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es-ES" sz="1400" u="none" strike="noStrike" cap="none">
                          <a:solidFill>
                            <a:schemeClr val="dk1"/>
                          </a:solidFill>
                        </a:rPr>
                        <a:t>✓</a:t>
                      </a:r>
                      <a:endParaRPr sz="1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s-ES" sz="1000" u="none" strike="noStrike" cap="non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strike="noStrike" cap="none">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p:nvPr/>
        </p:nvSpPr>
        <p:spPr>
          <a:xfrm>
            <a:off x="326575" y="242600"/>
            <a:ext cx="57693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ES" sz="3200" b="0" i="0" u="none" strike="noStrike" cap="none">
                <a:solidFill>
                  <a:srgbClr val="3F3F3F"/>
                </a:solidFill>
                <a:latin typeface="Barlow"/>
                <a:ea typeface="Barlow"/>
                <a:cs typeface="Barlow"/>
                <a:sym typeface="Barlow"/>
              </a:rPr>
              <a:t>ÉVALUATIONS OBLIGATOIRES  </a:t>
            </a:r>
            <a:endParaRPr sz="1400" b="0" i="0" u="none" strike="noStrike" cap="none">
              <a:solidFill>
                <a:srgbClr val="000000"/>
              </a:solidFill>
              <a:latin typeface="Arial"/>
              <a:ea typeface="Arial"/>
              <a:cs typeface="Arial"/>
              <a:sym typeface="Arial"/>
            </a:endParaRPr>
          </a:p>
        </p:txBody>
      </p:sp>
      <p:sp>
        <p:nvSpPr>
          <p:cNvPr id="170" name="Google Shape;170;p7"/>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3F3F3F"/>
                </a:solidFill>
                <a:latin typeface="Barlow"/>
                <a:ea typeface="Barlow"/>
                <a:cs typeface="Barlow"/>
                <a:sym typeface="Barlow"/>
              </a:rPr>
              <a:t>TRAITEMENT DES ABSENCES </a:t>
            </a:r>
            <a:endParaRPr sz="1400" b="1" i="0" u="none" strike="noStrike" cap="none">
              <a:solidFill>
                <a:srgbClr val="000000"/>
              </a:solidFill>
              <a:latin typeface="Arial"/>
              <a:ea typeface="Arial"/>
              <a:cs typeface="Arial"/>
              <a:sym typeface="Arial"/>
            </a:endParaRPr>
          </a:p>
        </p:txBody>
      </p:sp>
      <p:cxnSp>
        <p:nvCxnSpPr>
          <p:cNvPr id="171" name="Google Shape;171;p7"/>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72" name="Google Shape;172;p7"/>
          <p:cNvSpPr txBox="1"/>
          <p:nvPr/>
        </p:nvSpPr>
        <p:spPr>
          <a:xfrm>
            <a:off x="497700" y="2190450"/>
            <a:ext cx="11196600" cy="12315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Arial"/>
              <a:buNone/>
            </a:pPr>
            <a:r>
              <a:rPr lang="es-ES" sz="1600" b="0" i="0" u="none" strike="noStrike" cap="none">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i="0" u="none" strike="noStrike" cap="none">
                <a:solidFill>
                  <a:schemeClr val="lt1"/>
                </a:solidFill>
                <a:latin typeface="Barlow"/>
                <a:ea typeface="Barlow"/>
                <a:cs typeface="Barlow"/>
                <a:sym typeface="Barlow"/>
              </a:rPr>
              <a:t>ne saurait justifier une absence à une évaluation obligatoire. </a:t>
            </a:r>
            <a:r>
              <a:rPr lang="es-ES" sz="1600" b="0" i="0" u="none" strike="noStrike" cap="non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a:solidFill>
                <a:schemeClr val="lt1"/>
              </a:solidFill>
              <a:latin typeface="Barlow"/>
              <a:ea typeface="Barlow"/>
              <a:cs typeface="Barlow"/>
              <a:sym typeface="Barlow"/>
            </a:endParaRPr>
          </a:p>
          <a:p>
            <a:pPr marL="0" marR="0" lvl="0" indent="0" algn="just" rtl="0">
              <a:lnSpc>
                <a:spcPct val="100000"/>
              </a:lnSpc>
              <a:spcBef>
                <a:spcPts val="0"/>
              </a:spcBef>
              <a:spcAft>
                <a:spcPts val="0"/>
              </a:spcAft>
              <a:buClr>
                <a:schemeClr val="dk1"/>
              </a:buClr>
              <a:buSzPts val="1600"/>
              <a:buFont typeface="Arial"/>
              <a:buNone/>
            </a:pPr>
            <a:endParaRPr sz="1600" b="0" i="0" u="none" strike="noStrike" cap="none">
              <a:solidFill>
                <a:schemeClr val="lt1"/>
              </a:solidFill>
              <a:latin typeface="Barlow"/>
              <a:ea typeface="Barlow"/>
              <a:cs typeface="Barlow"/>
              <a:sym typeface="Barlow"/>
            </a:endParaRPr>
          </a:p>
        </p:txBody>
      </p:sp>
      <p:grpSp>
        <p:nvGrpSpPr>
          <p:cNvPr id="173" name="Google Shape;173;p7"/>
          <p:cNvGrpSpPr/>
          <p:nvPr/>
        </p:nvGrpSpPr>
        <p:grpSpPr>
          <a:xfrm>
            <a:off x="9574662" y="4630398"/>
            <a:ext cx="1774768" cy="1728347"/>
            <a:chOff x="3171000" y="4021950"/>
            <a:chExt cx="268100" cy="265875"/>
          </a:xfrm>
        </p:grpSpPr>
        <p:sp>
          <p:nvSpPr>
            <p:cNvPr id="174" name="Google Shape;174;p7"/>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6" name="Google Shape;176;p7"/>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8" name="Google Shape;178;p7"/>
          <p:cNvGrpSpPr/>
          <p:nvPr/>
        </p:nvGrpSpPr>
        <p:grpSpPr>
          <a:xfrm>
            <a:off x="687823" y="4565081"/>
            <a:ext cx="1674478" cy="1644327"/>
            <a:chOff x="5684575" y="4038000"/>
            <a:chExt cx="252950" cy="252950"/>
          </a:xfrm>
        </p:grpSpPr>
        <p:sp>
          <p:nvSpPr>
            <p:cNvPr id="179" name="Google Shape;179;p7"/>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7"/>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7"/>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7"/>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7"/>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1509</Words>
  <Application>Microsoft Office PowerPoint</Application>
  <PresentationFormat>Grand écran</PresentationFormat>
  <Paragraphs>186</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vt:i4>
      </vt:variant>
    </vt:vector>
  </HeadingPairs>
  <TitlesOfParts>
    <vt:vector size="15" baseType="lpstr">
      <vt:lpstr>Arial</vt:lpstr>
      <vt:lpstr>Barlow Medium</vt:lpstr>
      <vt:lpstr>Barlow Condensed</vt:lpstr>
      <vt:lpstr>Barlow</vt:lpstr>
      <vt:lpstr>Calibri</vt:lpstr>
      <vt:lpstr>Homemade Apple</vt:lpstr>
      <vt:lpstr>Poppins</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3</cp:revision>
  <dcterms:modified xsi:type="dcterms:W3CDTF">2024-11-21T16:25:41Z</dcterms:modified>
</cp:coreProperties>
</file>